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68" r:id="rId2"/>
    <p:sldId id="270" r:id="rId3"/>
    <p:sldId id="271" r:id="rId4"/>
    <p:sldId id="274" r:id="rId5"/>
    <p:sldId id="292" r:id="rId6"/>
    <p:sldId id="293" r:id="rId7"/>
    <p:sldId id="297" r:id="rId8"/>
    <p:sldId id="257" r:id="rId9"/>
    <p:sldId id="289" r:id="rId10"/>
    <p:sldId id="282" r:id="rId11"/>
    <p:sldId id="299" r:id="rId12"/>
    <p:sldId id="266" r:id="rId13"/>
    <p:sldId id="295" r:id="rId14"/>
    <p:sldId id="287" r:id="rId15"/>
    <p:sldId id="288" r:id="rId16"/>
    <p:sldId id="278" r:id="rId17"/>
    <p:sldId id="277" r:id="rId18"/>
    <p:sldId id="290" r:id="rId19"/>
    <p:sldId id="269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53FF"/>
    <a:srgbClr val="BFBBE7"/>
    <a:srgbClr val="281F57"/>
    <a:srgbClr val="948DD7"/>
    <a:srgbClr val="6200EE"/>
    <a:srgbClr val="6F65C9"/>
    <a:srgbClr val="3C3391"/>
    <a:srgbClr val="1A163E"/>
    <a:srgbClr val="271E56"/>
    <a:srgbClr val="2B21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91889" autoAdjust="0"/>
  </p:normalViewPr>
  <p:slideViewPr>
    <p:cSldViewPr snapToGrid="0">
      <p:cViewPr varScale="1">
        <p:scale>
          <a:sx n="86" d="100"/>
          <a:sy n="86" d="100"/>
        </p:scale>
        <p:origin x="484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66BFD-DA5B-4F65-867B-6EF4CE3C5C01}" type="datetimeFigureOut">
              <a:rPr lang="hu-HU" smtClean="0"/>
              <a:t>2024. 02. 23.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22013-8690-4C55-8C4C-0B2F18725351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724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Csa</a:t>
            </a:r>
            <a:r>
              <a:rPr lang="en-US" dirty="0"/>
              <a:t> </a:t>
            </a:r>
            <a:r>
              <a:rPr lang="en-US" dirty="0" err="1"/>
              <a:t>ez</a:t>
            </a:r>
            <a:r>
              <a:rPr lang="en-US" dirty="0"/>
              <a:t> </a:t>
            </a:r>
            <a:r>
              <a:rPr lang="en-US" dirty="0" err="1"/>
              <a:t>itt</a:t>
            </a:r>
            <a:r>
              <a:rPr lang="en-US" dirty="0"/>
              <a:t> a </a:t>
            </a:r>
            <a:r>
              <a:rPr lang="en-US" dirty="0" err="1"/>
              <a:t>hype:D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2013-8690-4C55-8C4C-0B2F18725351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6081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Órarend</a:t>
            </a:r>
            <a:r>
              <a:rPr lang="en-US" dirty="0"/>
              <a:t>, </a:t>
            </a:r>
            <a:r>
              <a:rPr lang="en-US" dirty="0" err="1"/>
              <a:t>Widgetetek</a:t>
            </a:r>
            <a:r>
              <a:rPr lang="en-US" dirty="0"/>
              <a:t> – Dávid</a:t>
            </a:r>
          </a:p>
          <a:p>
            <a:r>
              <a:rPr lang="en-US" dirty="0" err="1"/>
              <a:t>Értesítések</a:t>
            </a:r>
            <a:r>
              <a:rPr lang="en-US" dirty="0"/>
              <a:t> – </a:t>
            </a:r>
            <a:r>
              <a:rPr lang="en-US" dirty="0" err="1"/>
              <a:t>Banán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2013-8690-4C55-8C4C-0B2F18725351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4514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Dave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2013-8690-4C55-8C4C-0B2F18725351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5623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Zsombor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2013-8690-4C55-8C4C-0B2F18725351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5917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Zsombor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2013-8690-4C55-8C4C-0B2F18725351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3483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Dávid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2013-8690-4C55-8C4C-0B2F18725351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80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 </a:t>
            </a:r>
            <a:r>
              <a:rPr lang="en-US" dirty="0" err="1"/>
              <a:t>nem</a:t>
            </a:r>
            <a:r>
              <a:rPr lang="en-US" dirty="0"/>
              <a:t> tom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mondjunk</a:t>
            </a:r>
            <a:r>
              <a:rPr lang="en-US" dirty="0"/>
              <a:t>,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ismondunk</a:t>
            </a:r>
            <a:r>
              <a:rPr lang="en-US" dirty="0"/>
              <a:t> </a:t>
            </a:r>
            <a:r>
              <a:rPr lang="en-US" dirty="0" err="1"/>
              <a:t>semmit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2013-8690-4C55-8C4C-0B2F18725351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2566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Dávid</a:t>
            </a:r>
          </a:p>
          <a:p>
            <a:r>
              <a:rPr lang="en-US" dirty="0" err="1"/>
              <a:t>Tőtsétek</a:t>
            </a:r>
            <a:r>
              <a:rPr lang="en-US" dirty="0"/>
              <a:t> </a:t>
            </a:r>
            <a:r>
              <a:rPr lang="en-US" dirty="0" err="1"/>
              <a:t>lefele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2013-8690-4C55-8C4C-0B2F18725351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6518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Zsombor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2013-8690-4C55-8C4C-0B2F18725351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4033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BaNÁN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2013-8690-4C55-8C4C-0B2F18725351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61717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Koszcsi</a:t>
            </a:r>
            <a:r>
              <a:rPr lang="en-US" dirty="0"/>
              <a:t> a </a:t>
            </a:r>
            <a:r>
              <a:rPr lang="en-US" dirty="0" err="1"/>
              <a:t>figyelmet</a:t>
            </a:r>
            <a:r>
              <a:rPr lang="en-US" dirty="0"/>
              <a:t>, </a:t>
            </a:r>
            <a:r>
              <a:rPr lang="en-US" dirty="0" err="1"/>
              <a:t>csa</a:t>
            </a:r>
            <a:endParaRPr lang="en-US" dirty="0"/>
          </a:p>
          <a:p>
            <a:r>
              <a:rPr lang="en-US" dirty="0" err="1"/>
              <a:t>Sziszinek</a:t>
            </a:r>
            <a:r>
              <a:rPr lang="en-US" dirty="0"/>
              <a:t> </a:t>
            </a:r>
            <a:r>
              <a:rPr lang="en-US" dirty="0" err="1"/>
              <a:t>adjunk</a:t>
            </a:r>
            <a:r>
              <a:rPr lang="en-US" dirty="0"/>
              <a:t> </a:t>
            </a:r>
            <a:r>
              <a:rPr lang="en-US" dirty="0" err="1"/>
              <a:t>valamit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2013-8690-4C55-8C4C-0B2F18725351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19344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Mindenki</a:t>
            </a:r>
            <a:r>
              <a:rPr lang="en-US" dirty="0"/>
              <a:t> </a:t>
            </a:r>
            <a:r>
              <a:rPr lang="en-US" dirty="0" err="1"/>
              <a:t>bemutatkozik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Dave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Dávid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Banán</a:t>
            </a:r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 err="1"/>
              <a:t>Tunák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2013-8690-4C55-8C4C-0B2F18725351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9702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Dave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2013-8690-4C55-8C4C-0B2F18725351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4844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2013-8690-4C55-8C4C-0B2F18725351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7136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2013-8690-4C55-8C4C-0B2F18725351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2072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2013-8690-4C55-8C4C-0B2F18725351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8511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2013-8690-4C55-8C4C-0B2F18725351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5398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Tunak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2013-8690-4C55-8C4C-0B2F18725351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2686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Banán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22013-8690-4C55-8C4C-0B2F18725351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5659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2053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640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154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21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1293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1050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1819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3596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328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5855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6697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C10EE-F191-43FF-AD99-A47BD9E5756B}" type="datetimeFigureOut">
              <a:rPr lang="hu-HU" smtClean="0"/>
              <a:t>2024. 02. 23.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652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8.wdp"/><Relationship Id="rId5" Type="http://schemas.microsoft.com/office/2007/relationships/hdphoto" Target="../media/hdphoto6.wdp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jpg"/><Relationship Id="rId7" Type="http://schemas.microsoft.com/office/2007/relationships/hdphoto" Target="../media/hdphoto1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11" Type="http://schemas.openxmlformats.org/officeDocument/2006/relationships/image" Target="../media/image32.png"/><Relationship Id="rId5" Type="http://schemas.openxmlformats.org/officeDocument/2006/relationships/image" Target="../media/image24.png"/><Relationship Id="rId10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7.jpg"/><Relationship Id="rId7" Type="http://schemas.microsoft.com/office/2007/relationships/hdphoto" Target="../media/hdphoto1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microsoft.com/office/2007/relationships/hdphoto" Target="../media/hdphoto9.wdp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jpg"/><Relationship Id="rId7" Type="http://schemas.openxmlformats.org/officeDocument/2006/relationships/image" Target="../media/image15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3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05A"/>
            </a:gs>
            <a:gs pos="100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képernyőkép, Színesség, Grafikus tervezés látható&#10;&#10;Automatikusan generált leírás">
            <a:extLst>
              <a:ext uri="{FF2B5EF4-FFF2-40B4-BE49-F238E27FC236}">
                <a16:creationId xmlns:a16="http://schemas.microsoft.com/office/drawing/2014/main" id="{6FD1C423-2F03-491A-D1F7-587B53CFA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7" y="-105508"/>
            <a:ext cx="9284677" cy="6963508"/>
          </a:xfrm>
          <a:prstGeom prst="rect">
            <a:avLst/>
          </a:prstGeom>
        </p:spPr>
      </p:pic>
      <p:pic>
        <p:nvPicPr>
          <p:cNvPr id="4" name="Kép 3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496208E9-1E2B-92FD-2E69-E22D94F9778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00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408" y="-107698"/>
            <a:ext cx="6567823" cy="1824396"/>
          </a:xfrm>
          <a:prstGeom prst="rect">
            <a:avLst/>
          </a:prstGeom>
          <a:effectLst/>
        </p:spPr>
      </p:pic>
      <p:sp>
        <p:nvSpPr>
          <p:cNvPr id="14" name="Szöveg helye 2">
            <a:extLst>
              <a:ext uri="{FF2B5EF4-FFF2-40B4-BE49-F238E27FC236}">
                <a16:creationId xmlns:a16="http://schemas.microsoft.com/office/drawing/2014/main" id="{3EE0FDE1-1ED3-3AC6-91F0-B57451DD07EF}"/>
              </a:ext>
            </a:extLst>
          </p:cNvPr>
          <p:cNvSpPr txBox="1">
            <a:spLocks/>
          </p:cNvSpPr>
          <p:nvPr/>
        </p:nvSpPr>
        <p:spPr>
          <a:xfrm>
            <a:off x="367810" y="1216447"/>
            <a:ext cx="3713408" cy="103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b="1" dirty="0">
                <a:solidFill>
                  <a:srgbClr val="948D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Chettan 2" pitchFamily="2" charset="-18"/>
                <a:cs typeface="Baloo Chettan 2" pitchFamily="2" charset="-18"/>
              </a:rPr>
              <a:t>Diákoktól, diákoknak.</a:t>
            </a:r>
            <a:br>
              <a:rPr lang="en-US" dirty="0">
                <a:solidFill>
                  <a:srgbClr val="948D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Chettan 2" pitchFamily="2" charset="-18"/>
                <a:cs typeface="Baloo Chettan 2" pitchFamily="2" charset="-18"/>
              </a:rPr>
            </a:br>
            <a:endParaRPr lang="hu-HU" dirty="0">
              <a:solidFill>
                <a:srgbClr val="948DD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Chettan 2" pitchFamily="2" charset="-18"/>
              <a:cs typeface="Baloo Chettan 2" pitchFamily="2" charset="-18"/>
            </a:endParaRPr>
          </a:p>
        </p:txBody>
      </p:sp>
      <p:sp>
        <p:nvSpPr>
          <p:cNvPr id="45" name="Szöveg helye 2">
            <a:extLst>
              <a:ext uri="{FF2B5EF4-FFF2-40B4-BE49-F238E27FC236}">
                <a16:creationId xmlns:a16="http://schemas.microsoft.com/office/drawing/2014/main" id="{7E41BC08-7F21-9E81-0EAA-246F490707A2}"/>
              </a:ext>
            </a:extLst>
          </p:cNvPr>
          <p:cNvSpPr txBox="1">
            <a:spLocks/>
          </p:cNvSpPr>
          <p:nvPr/>
        </p:nvSpPr>
        <p:spPr>
          <a:xfrm>
            <a:off x="61546" y="5741191"/>
            <a:ext cx="2259623" cy="1161682"/>
          </a:xfrm>
          <a:prstGeom prst="rect">
            <a:avLst/>
          </a:prstGeom>
          <a:effectLst>
            <a:outerShdw blurRad="25400" dist="25400" dir="2700000" sx="20000" sy="20000" algn="tl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Magyarcsik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Nagy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Balázs</a:t>
            </a:r>
            <a:r>
              <a:rPr lang="hu-HU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Levente</a:t>
            </a:r>
            <a:br>
              <a:rPr lang="en-US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Tóth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Török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Zsombor</a:t>
            </a:r>
            <a:endParaRPr lang="hu-HU" sz="1600" dirty="0">
              <a:solidFill>
                <a:schemeClr val="bg1">
                  <a:lumMod val="95000"/>
                </a:schemeClr>
              </a:solidFill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7" name="Szöveg helye 2">
            <a:extLst>
              <a:ext uri="{FF2B5EF4-FFF2-40B4-BE49-F238E27FC236}">
                <a16:creationId xmlns:a16="http://schemas.microsoft.com/office/drawing/2014/main" id="{3EE0FDE1-1ED3-3AC6-91F0-B57451DD07EF}"/>
              </a:ext>
            </a:extLst>
          </p:cNvPr>
          <p:cNvSpPr txBox="1">
            <a:spLocks/>
          </p:cNvSpPr>
          <p:nvPr/>
        </p:nvSpPr>
        <p:spPr>
          <a:xfrm>
            <a:off x="5359523" y="106973"/>
            <a:ext cx="3713408" cy="103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Finálé: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202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4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02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24</a:t>
            </a:r>
          </a:p>
        </p:txBody>
      </p:sp>
      <p:pic>
        <p:nvPicPr>
          <p:cNvPr id="8" name="Kép 7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14D3F383-C870-63E0-9D90-4301610E9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1209675"/>
            <a:ext cx="1677988" cy="16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55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DB1198AA-5564-FEF2-D289-5D9C21D4F2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4FDC8144-E715-BBD3-5623-12E0B6C0F894}"/>
              </a:ext>
            </a:extLst>
          </p:cNvPr>
          <p:cNvSpPr txBox="1">
            <a:spLocks/>
          </p:cNvSpPr>
          <p:nvPr/>
        </p:nvSpPr>
        <p:spPr>
          <a:xfrm>
            <a:off x="-1384425" y="1400893"/>
            <a:ext cx="9144001" cy="187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sz="42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Nehézségeink</a:t>
            </a:r>
            <a:endParaRPr lang="hu-HU" sz="4200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10" name="Szöveg helye 2">
            <a:extLst>
              <a:ext uri="{FF2B5EF4-FFF2-40B4-BE49-F238E27FC236}">
                <a16:creationId xmlns:a16="http://schemas.microsoft.com/office/drawing/2014/main" id="{58B9E931-728D-EFDD-9A80-0FB79A5EDF59}"/>
              </a:ext>
            </a:extLst>
          </p:cNvPr>
          <p:cNvSpPr txBox="1">
            <a:spLocks/>
          </p:cNvSpPr>
          <p:nvPr/>
        </p:nvSpPr>
        <p:spPr>
          <a:xfrm>
            <a:off x="554724" y="2850506"/>
            <a:ext cx="6659360" cy="4077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5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Alapértelmezett betűtípus megváltoztatása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5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Órarend </a:t>
            </a:r>
            <a:r>
              <a:rPr lang="hu-HU" sz="24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(GitHub </a:t>
            </a:r>
            <a:r>
              <a:rPr lang="hu-HU" sz="2400" b="1" dirty="0" err="1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dependency</a:t>
            </a:r>
            <a:r>
              <a:rPr lang="hu-HU" sz="24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)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5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Értesítések </a:t>
            </a:r>
            <a:r>
              <a:rPr lang="hu-HU" sz="24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(Alarm Manager)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5"/>
              </a:buBlip>
            </a:pP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Widgetek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„megbízhatósága”</a:t>
            </a:r>
          </a:p>
          <a:p>
            <a:pPr marL="0" indent="0">
              <a:lnSpc>
                <a:spcPct val="80000"/>
              </a:lnSpc>
              <a:spcAft>
                <a:spcPts val="1200"/>
              </a:spcAft>
              <a:buSzPct val="160000"/>
              <a:buNone/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18AF1213-3BAE-A4C7-976A-8903EA9B88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4714" y="1247412"/>
            <a:ext cx="2814719" cy="50791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Kép 11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3ECB71C3-BCB5-DD2F-BE47-DCDD4C083D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33" y="-72023"/>
            <a:ext cx="3909060" cy="1085850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E4BF37C9-E533-A361-2061-6D878A3C7113}"/>
              </a:ext>
            </a:extLst>
          </p:cNvPr>
          <p:cNvSpPr txBox="1"/>
          <p:nvPr/>
        </p:nvSpPr>
        <p:spPr>
          <a:xfrm>
            <a:off x="877752" y="721722"/>
            <a:ext cx="7212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</p:spTree>
    <p:extLst>
      <p:ext uri="{BB962C8B-B14F-4D97-AF65-F5344CB8AC3E}">
        <p14:creationId xmlns:p14="http://schemas.microsoft.com/office/powerpoint/2010/main" val="19289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3B795F-66BA-FD85-10A5-663823E84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ourglass half&quot; Icon - Download for free – Iconduck">
            <a:extLst>
              <a:ext uri="{FF2B5EF4-FFF2-40B4-BE49-F238E27FC236}">
                <a16:creationId xmlns:a16="http://schemas.microsoft.com/office/drawing/2014/main" id="{AA4E2F39-0D19-D106-98B3-E31BA386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67" y="2862129"/>
            <a:ext cx="424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031BD9D8-DF6C-356C-CF31-34D1E1E481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sp>
        <p:nvSpPr>
          <p:cNvPr id="11" name="Cím 1">
            <a:extLst>
              <a:ext uri="{FF2B5EF4-FFF2-40B4-BE49-F238E27FC236}">
                <a16:creationId xmlns:a16="http://schemas.microsoft.com/office/drawing/2014/main" id="{DF9BC881-0A7A-C8AC-B41C-CCB911479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8944"/>
            <a:ext cx="9143999" cy="1839707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hu-HU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Statisztikák </a:t>
            </a:r>
            <a:r>
              <a:rPr lang="hu-HU" b="1" spc="300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&amp;</a:t>
            </a:r>
            <a:r>
              <a:rPr lang="hu-HU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Munkaórák</a:t>
            </a:r>
            <a:endParaRPr lang="hu-HU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12" name="Kép 11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5B9851FB-E575-7B80-72E1-5BE30FF7F0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33" y="-72023"/>
            <a:ext cx="3909060" cy="1085850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FBC75D81-67F2-2B3E-3DA1-FF3FB94C447D}"/>
              </a:ext>
            </a:extLst>
          </p:cNvPr>
          <p:cNvSpPr txBox="1"/>
          <p:nvPr/>
        </p:nvSpPr>
        <p:spPr>
          <a:xfrm>
            <a:off x="877752" y="721722"/>
            <a:ext cx="7212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C2DCFE2B-C6F2-2E80-3163-DC775EAEEDB5}"/>
              </a:ext>
            </a:extLst>
          </p:cNvPr>
          <p:cNvGrpSpPr/>
          <p:nvPr/>
        </p:nvGrpSpPr>
        <p:grpSpPr>
          <a:xfrm>
            <a:off x="-8351" y="2490763"/>
            <a:ext cx="9152351" cy="3213628"/>
            <a:chOff x="-2" y="2629041"/>
            <a:chExt cx="9152351" cy="2185695"/>
          </a:xfrm>
        </p:grpSpPr>
        <p:sp>
          <p:nvSpPr>
            <p:cNvPr id="17" name="Háromszög 16">
              <a:extLst>
                <a:ext uri="{FF2B5EF4-FFF2-40B4-BE49-F238E27FC236}">
                  <a16:creationId xmlns:a16="http://schemas.microsoft.com/office/drawing/2014/main" id="{7EA048D9-523F-4ED0-C38A-76C9C3163E69}"/>
                </a:ext>
              </a:extLst>
            </p:cNvPr>
            <p:cNvSpPr/>
            <p:nvPr/>
          </p:nvSpPr>
          <p:spPr>
            <a:xfrm>
              <a:off x="-2" y="3345656"/>
              <a:ext cx="1062038" cy="752475"/>
            </a:xfrm>
            <a:prstGeom prst="triangle">
              <a:avLst>
                <a:gd name="adj" fmla="val 100000"/>
              </a:avLst>
            </a:prstGeom>
            <a:solidFill>
              <a:srgbClr val="6153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62040A58-1732-1CA2-B69A-6B0E3D700BBA}"/>
                </a:ext>
              </a:extLst>
            </p:cNvPr>
            <p:cNvSpPr/>
            <p:nvPr/>
          </p:nvSpPr>
          <p:spPr>
            <a:xfrm>
              <a:off x="1062036" y="3345656"/>
              <a:ext cx="7028275" cy="752477"/>
            </a:xfrm>
            <a:prstGeom prst="rect">
              <a:avLst/>
            </a:prstGeom>
            <a:solidFill>
              <a:srgbClr val="6153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2" name="Háromszög 21">
              <a:extLst>
                <a:ext uri="{FF2B5EF4-FFF2-40B4-BE49-F238E27FC236}">
                  <a16:creationId xmlns:a16="http://schemas.microsoft.com/office/drawing/2014/main" id="{96EF41C2-6C50-B99F-6C93-D6067E27C19F}"/>
                </a:ext>
              </a:extLst>
            </p:cNvPr>
            <p:cNvSpPr/>
            <p:nvPr/>
          </p:nvSpPr>
          <p:spPr>
            <a:xfrm flipV="1">
              <a:off x="8090311" y="3345654"/>
              <a:ext cx="1062038" cy="752474"/>
            </a:xfrm>
            <a:prstGeom prst="triangle">
              <a:avLst>
                <a:gd name="adj" fmla="val 0"/>
              </a:avLst>
            </a:prstGeom>
            <a:solidFill>
              <a:srgbClr val="6153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Háromszög 13">
              <a:extLst>
                <a:ext uri="{FF2B5EF4-FFF2-40B4-BE49-F238E27FC236}">
                  <a16:creationId xmlns:a16="http://schemas.microsoft.com/office/drawing/2014/main" id="{6E37597B-B54F-CD7B-A147-DD679648AA87}"/>
                </a:ext>
              </a:extLst>
            </p:cNvPr>
            <p:cNvSpPr/>
            <p:nvPr/>
          </p:nvSpPr>
          <p:spPr>
            <a:xfrm>
              <a:off x="9182" y="2629041"/>
              <a:ext cx="821531" cy="1469087"/>
            </a:xfrm>
            <a:prstGeom prst="triangle">
              <a:avLst>
                <a:gd name="adj" fmla="val 0"/>
              </a:avLst>
            </a:prstGeom>
            <a:solidFill>
              <a:srgbClr val="6153F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3" name="Háromszög 22">
              <a:extLst>
                <a:ext uri="{FF2B5EF4-FFF2-40B4-BE49-F238E27FC236}">
                  <a16:creationId xmlns:a16="http://schemas.microsoft.com/office/drawing/2014/main" id="{9C6C21F3-8AC3-1349-E4EE-B343C6C9FE13}"/>
                </a:ext>
              </a:extLst>
            </p:cNvPr>
            <p:cNvSpPr/>
            <p:nvPr/>
          </p:nvSpPr>
          <p:spPr>
            <a:xfrm flipH="1" flipV="1">
              <a:off x="8330814" y="3345649"/>
              <a:ext cx="821532" cy="1469087"/>
            </a:xfrm>
            <a:prstGeom prst="triangle">
              <a:avLst>
                <a:gd name="adj" fmla="val 0"/>
              </a:avLst>
            </a:prstGeom>
            <a:solidFill>
              <a:srgbClr val="6153F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1028" name="Picture 4" descr="Github Logo - Free social media icons">
            <a:extLst>
              <a:ext uri="{FF2B5EF4-FFF2-40B4-BE49-F238E27FC236}">
                <a16:creationId xmlns:a16="http://schemas.microsoft.com/office/drawing/2014/main" id="{F4A0F6FF-83F7-4E88-0EA8-6F253D8C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752" y="286212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71FE2-4E2C-9123-B363-B88F8339A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893" y="286840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zöveg helye 2">
            <a:extLst>
              <a:ext uri="{FF2B5EF4-FFF2-40B4-BE49-F238E27FC236}">
                <a16:creationId xmlns:a16="http://schemas.microsoft.com/office/drawing/2014/main" id="{1C0DE100-4115-3AC7-490E-26DFE1748B45}"/>
              </a:ext>
            </a:extLst>
          </p:cNvPr>
          <p:cNvSpPr txBox="1">
            <a:spLocks/>
          </p:cNvSpPr>
          <p:nvPr/>
        </p:nvSpPr>
        <p:spPr>
          <a:xfrm>
            <a:off x="1053684" y="3576083"/>
            <a:ext cx="2495031" cy="1445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ct val="160000"/>
              <a:buNone/>
            </a:pPr>
            <a:r>
              <a:rPr lang="hu-H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60 informatika óra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ct val="160000"/>
              <a:buNone/>
            </a:pPr>
            <a:r>
              <a:rPr lang="hu-H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 meeting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ct val="160000"/>
              <a:buNone/>
            </a:pPr>
            <a:r>
              <a:rPr lang="hu-H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~ 140 nap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ct val="160000"/>
              <a:buNone/>
            </a:pPr>
            <a:endParaRPr lang="hu-HU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31" name="Szöveg helye 2">
            <a:extLst>
              <a:ext uri="{FF2B5EF4-FFF2-40B4-BE49-F238E27FC236}">
                <a16:creationId xmlns:a16="http://schemas.microsoft.com/office/drawing/2014/main" id="{CC1FC9BD-D8D1-0561-FF8D-ED4A955A9165}"/>
              </a:ext>
            </a:extLst>
          </p:cNvPr>
          <p:cNvSpPr txBox="1">
            <a:spLocks/>
          </p:cNvSpPr>
          <p:nvPr/>
        </p:nvSpPr>
        <p:spPr>
          <a:xfrm>
            <a:off x="3629243" y="3745390"/>
            <a:ext cx="2871989" cy="937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ct val="160000"/>
              <a:buNone/>
            </a:pPr>
            <a:r>
              <a:rPr lang="hu-H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5000 sor programkód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ct val="160000"/>
              <a:buNone/>
            </a:pPr>
            <a:r>
              <a:rPr lang="hu-H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76 GitHub </a:t>
            </a:r>
            <a:r>
              <a:rPr lang="hu-HU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commit</a:t>
            </a:r>
            <a:endParaRPr lang="hu-HU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ct val="160000"/>
              <a:buNone/>
            </a:pPr>
            <a:endParaRPr lang="hu-HU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32" name="Szöveg helye 2">
            <a:extLst>
              <a:ext uri="{FF2B5EF4-FFF2-40B4-BE49-F238E27FC236}">
                <a16:creationId xmlns:a16="http://schemas.microsoft.com/office/drawing/2014/main" id="{F188A6B3-0A32-DB6B-1001-EAF819FBEEC3}"/>
              </a:ext>
            </a:extLst>
          </p:cNvPr>
          <p:cNvSpPr txBox="1">
            <a:spLocks/>
          </p:cNvSpPr>
          <p:nvPr/>
        </p:nvSpPr>
        <p:spPr>
          <a:xfrm>
            <a:off x="6581761" y="3923733"/>
            <a:ext cx="2059320" cy="578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ct val="160000"/>
              <a:buNone/>
            </a:pPr>
            <a:r>
              <a:rPr lang="hu-H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17 regisztrált fiók</a:t>
            </a:r>
          </a:p>
        </p:txBody>
      </p:sp>
    </p:spTree>
    <p:extLst>
      <p:ext uri="{BB962C8B-B14F-4D97-AF65-F5344CB8AC3E}">
        <p14:creationId xmlns:p14="http://schemas.microsoft.com/office/powerpoint/2010/main" val="41589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3F1E8DDF-3F76-D684-6761-F2B4B2359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66" y="2291393"/>
            <a:ext cx="8531267" cy="2369797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9A2D07E2-724C-1A1E-1338-37123F5D737E}"/>
              </a:ext>
            </a:extLst>
          </p:cNvPr>
          <p:cNvSpPr txBox="1">
            <a:spLocks/>
          </p:cNvSpPr>
          <p:nvPr/>
        </p:nvSpPr>
        <p:spPr>
          <a:xfrm>
            <a:off x="628649" y="3667018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 b="1" i="1" spc="225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Publikus</a:t>
            </a:r>
            <a:r>
              <a:rPr lang="en-US" sz="1500" b="1" i="1" spc="225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 </a:t>
            </a:r>
            <a:r>
              <a:rPr lang="en-US" sz="1500" b="1" i="1" spc="225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verzió</a:t>
            </a:r>
            <a:endParaRPr lang="hu-HU" sz="1500" b="1" i="1" spc="225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ea typeface="ADLaM Display" panose="02010000000000000000" pitchFamily="2" charset="0"/>
              <a:cs typeface="Baloo Tamma 2" pitchFamily="2" charset="-18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A746E8D-BCE4-254A-4318-AE1D6B55F94D}"/>
              </a:ext>
            </a:extLst>
          </p:cNvPr>
          <p:cNvSpPr txBox="1"/>
          <p:nvPr/>
        </p:nvSpPr>
        <p:spPr>
          <a:xfrm>
            <a:off x="1613455" y="2291393"/>
            <a:ext cx="5917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spc="450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BEMUTATKOZIK</a:t>
            </a:r>
          </a:p>
        </p:txBody>
      </p:sp>
      <p:pic>
        <p:nvPicPr>
          <p:cNvPr id="6" name="Kép 5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3F9B9372-63E7-7D0C-6236-944C55FAF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pic>
        <p:nvPicPr>
          <p:cNvPr id="3" name="Picture 2" descr="Google Play Badges – Google">
            <a:extLst>
              <a:ext uri="{FF2B5EF4-FFF2-40B4-BE49-F238E27FC236}">
                <a16:creationId xmlns:a16="http://schemas.microsoft.com/office/drawing/2014/main" id="{9D8348AA-6703-32D2-9ABA-597504C1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8" y="5838097"/>
            <a:ext cx="2568942" cy="99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16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0">
        <p14:flythrough/>
      </p:transition>
    </mc:Choice>
    <mc:Fallback xmlns="">
      <p:transition spd="slow" advClick="0" advTm="2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D5387FB2-06E0-3B5D-3B57-2EA1A6CCB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77BFA2A1-E6AA-1883-C9C2-1652EEF8E6DB}"/>
              </a:ext>
            </a:extLst>
          </p:cNvPr>
          <p:cNvSpPr txBox="1">
            <a:spLocks/>
          </p:cNvSpPr>
          <p:nvPr/>
        </p:nvSpPr>
        <p:spPr>
          <a:xfrm>
            <a:off x="1196840" y="1627557"/>
            <a:ext cx="3835276" cy="929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sz="42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Előnyök</a:t>
            </a:r>
            <a:endParaRPr lang="hu-HU" sz="4200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8" name="Szöveg helye 2">
            <a:extLst>
              <a:ext uri="{FF2B5EF4-FFF2-40B4-BE49-F238E27FC236}">
                <a16:creationId xmlns:a16="http://schemas.microsoft.com/office/drawing/2014/main" id="{E3AD61A3-8E46-A60E-7293-1180163C133A}"/>
              </a:ext>
            </a:extLst>
          </p:cNvPr>
          <p:cNvSpPr txBox="1">
            <a:spLocks/>
          </p:cNvSpPr>
          <p:nvPr/>
        </p:nvSpPr>
        <p:spPr>
          <a:xfrm>
            <a:off x="354567" y="2520515"/>
            <a:ext cx="6659360" cy="4077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5"/>
              </a:buBlip>
            </a:pP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Di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á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kokt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ó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l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,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di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á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koknak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5"/>
              </a:buBlip>
            </a:pP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Időbeosztás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és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iskolai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teend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ő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k 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egyszer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ű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s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í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t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é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se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5"/>
              </a:buBlip>
            </a:pP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Iskolai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teendők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egy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helyen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összegyűjtve</a:t>
            </a:r>
            <a:endParaRPr lang="en-US" dirty="0">
              <a:solidFill>
                <a:schemeClr val="bg1"/>
              </a:solidFill>
              <a:latin typeface="Baloo Tamma 2" pitchFamily="2" charset="-18"/>
              <a:cs typeface="Baloo Tamma 2" pitchFamily="2" charset="-18"/>
            </a:endParaRPr>
          </a:p>
          <a:p>
            <a:pPr>
              <a:lnSpc>
                <a:spcPct val="80000"/>
              </a:lnSpc>
              <a:buSzPct val="160000"/>
              <a:buBlip>
                <a:blip r:embed="rId5"/>
              </a:buBlip>
            </a:pP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Gyors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hozz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á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f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é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r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é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s a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z 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adatokhoz</a:t>
            </a:r>
            <a:endParaRPr lang="hu-HU" dirty="0">
              <a:solidFill>
                <a:schemeClr val="bg1"/>
              </a:solidFill>
              <a:latin typeface="Baloo Tamma 2" pitchFamily="2" charset="-18"/>
              <a:cs typeface="Baloo Tamma 2" pitchFamily="2" charset="-18"/>
            </a:endParaRPr>
          </a:p>
          <a:p>
            <a:pPr marL="1076325" lvl="1" indent="-266700">
              <a:lnSpc>
                <a:spcPct val="80000"/>
              </a:lnSpc>
              <a:buSzPct val="160000"/>
              <a:buFont typeface="Baloo Tamma 2" pitchFamily="2" charset="-18"/>
              <a:buChar char="‐"/>
            </a:pP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W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idgetek</a:t>
            </a:r>
            <a:endParaRPr lang="hu-HU" dirty="0">
              <a:solidFill>
                <a:schemeClr val="bg1"/>
              </a:solidFill>
              <a:latin typeface="Baloo Tamma 2" pitchFamily="2" charset="-18"/>
              <a:cs typeface="Baloo Tamma 2" pitchFamily="2" charset="-18"/>
            </a:endParaRPr>
          </a:p>
          <a:p>
            <a:pPr marL="1076325" lvl="1" indent="-266700">
              <a:lnSpc>
                <a:spcPct val="80000"/>
              </a:lnSpc>
              <a:buSzPct val="160000"/>
              <a:buFont typeface="Baloo Tamma 2" pitchFamily="2" charset="-18"/>
              <a:buChar char="‐"/>
            </a:pP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Fő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k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é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perny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ő</a:t>
            </a:r>
            <a:endParaRPr lang="en-US" dirty="0">
              <a:solidFill>
                <a:schemeClr val="bg1"/>
              </a:solidFill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9" name="Kép 8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000095BE-C22F-6075-05F9-C3B423CBA0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33" y="-72023"/>
            <a:ext cx="3909060" cy="108585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0C007C1C-6A05-417D-FAF7-7868C0F945CB}"/>
              </a:ext>
            </a:extLst>
          </p:cNvPr>
          <p:cNvSpPr txBox="1"/>
          <p:nvPr/>
        </p:nvSpPr>
        <p:spPr>
          <a:xfrm>
            <a:off x="877752" y="721722"/>
            <a:ext cx="7212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2E49A32F-A147-28B5-3268-007547AF89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4714" y="1247413"/>
            <a:ext cx="2814719" cy="5079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880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képen szöveg, képernyőkép, szoftver, Számítógépes ikon látható&#10;&#10;Automatikusan generált leírás">
            <a:extLst>
              <a:ext uri="{FF2B5EF4-FFF2-40B4-BE49-F238E27FC236}">
                <a16:creationId xmlns:a16="http://schemas.microsoft.com/office/drawing/2014/main" id="{2C14A921-E19E-C733-E7DA-9877A9A960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" b="3238"/>
          <a:stretch/>
        </p:blipFill>
        <p:spPr>
          <a:xfrm>
            <a:off x="6800653" y="1863726"/>
            <a:ext cx="1970270" cy="3794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8" name="Kép 7" descr="A képen szöveg, képernyőkép, szoftver, Operációs rendszer látható&#10;&#10;Automatikusan generált leírás">
            <a:extLst>
              <a:ext uri="{FF2B5EF4-FFF2-40B4-BE49-F238E27FC236}">
                <a16:creationId xmlns:a16="http://schemas.microsoft.com/office/drawing/2014/main" id="{41ACD34D-69D4-361B-0814-3E3B59CF7C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" b="3238"/>
          <a:stretch/>
        </p:blipFill>
        <p:spPr>
          <a:xfrm>
            <a:off x="4673477" y="1863726"/>
            <a:ext cx="1970182" cy="37941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10" name="Kép 9" descr="A képen szöveg, képernyőkép, szoftver, Operációs rendszer látható&#10;&#10;Automatikusan generált leírás">
            <a:extLst>
              <a:ext uri="{FF2B5EF4-FFF2-40B4-BE49-F238E27FC236}">
                <a16:creationId xmlns:a16="http://schemas.microsoft.com/office/drawing/2014/main" id="{26122441-EECD-BA83-064E-C58EDE340C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" b="3238"/>
          <a:stretch/>
        </p:blipFill>
        <p:spPr>
          <a:xfrm>
            <a:off x="2546213" y="1863726"/>
            <a:ext cx="1970270" cy="37941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13" name="Kép 12" descr="A képen szöveg, képernyőkép, szoftver, Operációs rendszer látható&#10;&#10;Automatikusan generált leírás">
            <a:extLst>
              <a:ext uri="{FF2B5EF4-FFF2-40B4-BE49-F238E27FC236}">
                <a16:creationId xmlns:a16="http://schemas.microsoft.com/office/drawing/2014/main" id="{3904498B-C171-9523-0595-1ADC8652A1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" b="3238"/>
          <a:stretch/>
        </p:blipFill>
        <p:spPr>
          <a:xfrm>
            <a:off x="417569" y="1863726"/>
            <a:ext cx="1970270" cy="37941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2" name="Kép 1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DB3ACC04-3EE0-A60D-BAC0-597F9F42E1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01" y="204146"/>
            <a:ext cx="3909060" cy="108585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F139CA1E-B446-17AA-7A68-AE10440D0293}"/>
              </a:ext>
            </a:extLst>
          </p:cNvPr>
          <p:cNvSpPr txBox="1"/>
          <p:nvPr/>
        </p:nvSpPr>
        <p:spPr>
          <a:xfrm>
            <a:off x="965720" y="997891"/>
            <a:ext cx="7212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  <p:pic>
        <p:nvPicPr>
          <p:cNvPr id="5" name="Kép 4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5971BF5B-57E5-5933-E927-180A6C176D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7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05A"/>
            </a:gs>
            <a:gs pos="100000">
              <a:srgbClr val="312976"/>
            </a:gs>
          </a:gsLst>
          <a:lin ang="210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D6671C-42FB-E52E-D81F-9675787A5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képernyőkép, Színesség, Grafikus tervezés látható&#10;&#10;Automatikusan generált leírás">
            <a:extLst>
              <a:ext uri="{FF2B5EF4-FFF2-40B4-BE49-F238E27FC236}">
                <a16:creationId xmlns:a16="http://schemas.microsoft.com/office/drawing/2014/main" id="{857587DA-2761-CDA6-B600-9DC19B990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7" y="-105508"/>
            <a:ext cx="9284677" cy="6963508"/>
          </a:xfrm>
          <a:prstGeom prst="rect">
            <a:avLst/>
          </a:prstGeom>
        </p:spPr>
      </p:pic>
      <p:pic>
        <p:nvPicPr>
          <p:cNvPr id="4" name="Kép 3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9C26BD2B-42EC-5FE4-1C1A-1B70E9F5268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00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408" y="-183898"/>
            <a:ext cx="6567823" cy="1824396"/>
          </a:xfrm>
          <a:prstGeom prst="rect">
            <a:avLst/>
          </a:prstGeom>
          <a:effectLst/>
        </p:spPr>
      </p:pic>
      <p:sp>
        <p:nvSpPr>
          <p:cNvPr id="14" name="Szöveg helye 2">
            <a:extLst>
              <a:ext uri="{FF2B5EF4-FFF2-40B4-BE49-F238E27FC236}">
                <a16:creationId xmlns:a16="http://schemas.microsoft.com/office/drawing/2014/main" id="{E5425CB7-13DD-6BCE-5172-9C2B7DAF0771}"/>
              </a:ext>
            </a:extLst>
          </p:cNvPr>
          <p:cNvSpPr txBox="1">
            <a:spLocks/>
          </p:cNvSpPr>
          <p:nvPr/>
        </p:nvSpPr>
        <p:spPr>
          <a:xfrm>
            <a:off x="367810" y="1140247"/>
            <a:ext cx="3713408" cy="103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b="1" dirty="0">
                <a:solidFill>
                  <a:srgbClr val="948D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Chettan 2" pitchFamily="2" charset="-18"/>
                <a:cs typeface="Baloo Chettan 2" pitchFamily="2" charset="-18"/>
              </a:rPr>
              <a:t>Diákoktól, diákoknak.</a:t>
            </a:r>
            <a:br>
              <a:rPr lang="en-US" dirty="0">
                <a:solidFill>
                  <a:srgbClr val="948D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Chettan 2" pitchFamily="2" charset="-18"/>
                <a:cs typeface="Baloo Chettan 2" pitchFamily="2" charset="-18"/>
              </a:rPr>
            </a:br>
            <a:endParaRPr lang="hu-HU" dirty="0">
              <a:solidFill>
                <a:srgbClr val="948DD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Chettan 2" pitchFamily="2" charset="-18"/>
              <a:cs typeface="Baloo Chettan 2" pitchFamily="2" charset="-18"/>
            </a:endParaRPr>
          </a:p>
        </p:txBody>
      </p:sp>
      <p:pic>
        <p:nvPicPr>
          <p:cNvPr id="5" name="Picture 2" descr="Google Play Badges – Google">
            <a:extLst>
              <a:ext uri="{FF2B5EF4-FFF2-40B4-BE49-F238E27FC236}">
                <a16:creationId xmlns:a16="http://schemas.microsoft.com/office/drawing/2014/main" id="{F6C2B6E7-717E-4955-BF1D-1125D320C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" y="6057899"/>
            <a:ext cx="1980531" cy="76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98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BCD414B1-8B12-1272-C1B7-055C20671C23}"/>
              </a:ext>
            </a:extLst>
          </p:cNvPr>
          <p:cNvSpPr txBox="1"/>
          <p:nvPr/>
        </p:nvSpPr>
        <p:spPr>
          <a:xfrm>
            <a:off x="4070602" y="4520797"/>
            <a:ext cx="5985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0"/>
                <a:cs typeface="Baloo Tamma 2" pitchFamily="2" charset="0"/>
              </a:rPr>
              <a:t>classmate.hype.cool</a:t>
            </a:r>
            <a:endParaRPr lang="hu-H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0"/>
              <a:cs typeface="Baloo Tamma 2" pitchFamily="2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7D5F2F-4967-F85A-CAB0-7BD71F5FC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746" y="2065037"/>
            <a:ext cx="2568942" cy="25689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Google Play Badges – Google">
            <a:extLst>
              <a:ext uri="{FF2B5EF4-FFF2-40B4-BE49-F238E27FC236}">
                <a16:creationId xmlns:a16="http://schemas.microsoft.com/office/drawing/2014/main" id="{14613E78-2864-AFD2-F658-AAFAD86B9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746" y="4982462"/>
            <a:ext cx="2568942" cy="9941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A7FF40F3-AAA2-3230-AF2E-38E7FAB1EDC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700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088" y="-353616"/>
            <a:ext cx="6567823" cy="1824396"/>
          </a:xfrm>
          <a:prstGeom prst="rect">
            <a:avLst/>
          </a:prstGeom>
          <a:effectLst/>
        </p:spPr>
      </p:pic>
      <p:sp>
        <p:nvSpPr>
          <p:cNvPr id="8" name="Szöveg helye 2">
            <a:extLst>
              <a:ext uri="{FF2B5EF4-FFF2-40B4-BE49-F238E27FC236}">
                <a16:creationId xmlns:a16="http://schemas.microsoft.com/office/drawing/2014/main" id="{0C4D15E7-0A4A-CBED-283E-75799FC289AC}"/>
              </a:ext>
            </a:extLst>
          </p:cNvPr>
          <p:cNvSpPr txBox="1">
            <a:spLocks/>
          </p:cNvSpPr>
          <p:nvPr/>
        </p:nvSpPr>
        <p:spPr>
          <a:xfrm>
            <a:off x="2715295" y="951667"/>
            <a:ext cx="3713408" cy="103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b="1" dirty="0">
                <a:solidFill>
                  <a:srgbClr val="948D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Chettan 2" pitchFamily="2" charset="-18"/>
                <a:cs typeface="Baloo Chettan 2" pitchFamily="2" charset="-18"/>
              </a:rPr>
              <a:t>Diákoktól, diákoknak.</a:t>
            </a:r>
            <a:br>
              <a:rPr lang="en-US" dirty="0">
                <a:solidFill>
                  <a:srgbClr val="948D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Chettan 2" pitchFamily="2" charset="-18"/>
                <a:cs typeface="Baloo Chettan 2" pitchFamily="2" charset="-18"/>
              </a:rPr>
            </a:br>
            <a:endParaRPr lang="hu-HU" dirty="0">
              <a:solidFill>
                <a:srgbClr val="948DD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Chettan 2" pitchFamily="2" charset="-18"/>
              <a:cs typeface="Baloo Chettan 2" pitchFamily="2" charset="-18"/>
            </a:endParaRPr>
          </a:p>
        </p:txBody>
      </p:sp>
      <p:pic>
        <p:nvPicPr>
          <p:cNvPr id="9" name="Kép 8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0091EE38-CB9D-6C5D-651C-02035B6F57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pic>
        <p:nvPicPr>
          <p:cNvPr id="12" name="Kép 11" descr="A képen szöveg, képernyőkép, Színesség, Grafikus tervezés látható&#10;&#10;Automatikusan generált leírás">
            <a:extLst>
              <a:ext uri="{FF2B5EF4-FFF2-40B4-BE49-F238E27FC236}">
                <a16:creationId xmlns:a16="http://schemas.microsoft.com/office/drawing/2014/main" id="{602BD46C-6F1B-7665-FE42-DF7EC6301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18" y="5618695"/>
            <a:ext cx="9284677" cy="6963508"/>
          </a:xfrm>
          <a:prstGeom prst="rect">
            <a:avLst/>
          </a:prstGeom>
        </p:spPr>
      </p:pic>
      <p:pic>
        <p:nvPicPr>
          <p:cNvPr id="13" name="Kép 12" descr="A képen szöveg, képernyőkép, Kommunikációs eszköz, Mobileszköz látható&#10;&#10;Automatikusan generált leírás">
            <a:extLst>
              <a:ext uri="{FF2B5EF4-FFF2-40B4-BE49-F238E27FC236}">
                <a16:creationId xmlns:a16="http://schemas.microsoft.com/office/drawing/2014/main" id="{7570BA1A-C5AF-A95A-B292-24971A7E3D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251" y="1895475"/>
            <a:ext cx="2704094" cy="4879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Kép 13" descr="A képen szöveg, Kommunikációs eszköz, Mobileszköz, Mobiltelefon látható&#10;&#10;Automatikusan generált leírás">
            <a:extLst>
              <a:ext uri="{FF2B5EF4-FFF2-40B4-BE49-F238E27FC236}">
                <a16:creationId xmlns:a16="http://schemas.microsoft.com/office/drawing/2014/main" id="{DADB0A6F-3B9D-E4ED-A252-E64CADC185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4" y="1229314"/>
            <a:ext cx="3073261" cy="554568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6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0">
        <p159:morph option="byObject"/>
      </p:transition>
    </mc:Choice>
    <mc:Fallback xmlns="">
      <p:transition spd="slow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9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ím 1">
            <a:extLst>
              <a:ext uri="{FF2B5EF4-FFF2-40B4-BE49-F238E27FC236}">
                <a16:creationId xmlns:a16="http://schemas.microsoft.com/office/drawing/2014/main" id="{A5B71291-8904-56CA-14FA-1C63F951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38" y="3758926"/>
            <a:ext cx="3458076" cy="1553946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hu-HU" sz="2700" b="1" spc="225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Webes felület</a:t>
            </a:r>
            <a:br>
              <a:rPr lang="hu-HU" sz="2700" b="1" spc="225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</a:br>
            <a:r>
              <a:rPr lang="hu-HU" sz="1900" b="1" dirty="0">
                <a:solidFill>
                  <a:srgbClr val="6200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(ÚJ!)</a:t>
            </a:r>
            <a:br>
              <a:rPr lang="hu-HU" sz="27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</a:br>
            <a:endParaRPr lang="hu-HU" sz="2700" i="1" cap="small" spc="225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A48C1F5F-0E95-1BC1-FAB4-D1FE4F1AD5CF}"/>
              </a:ext>
            </a:extLst>
          </p:cNvPr>
          <p:cNvCxnSpPr/>
          <p:nvPr/>
        </p:nvCxnSpPr>
        <p:spPr>
          <a:xfrm>
            <a:off x="3500438" y="2330126"/>
            <a:ext cx="2143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zövegdoboz 2">
            <a:extLst>
              <a:ext uri="{FF2B5EF4-FFF2-40B4-BE49-F238E27FC236}">
                <a16:creationId xmlns:a16="http://schemas.microsoft.com/office/drawing/2014/main" id="{9AD18069-DABD-4165-A53F-23F2747DD283}"/>
              </a:ext>
            </a:extLst>
          </p:cNvPr>
          <p:cNvSpPr txBox="1"/>
          <p:nvPr/>
        </p:nvSpPr>
        <p:spPr>
          <a:xfrm>
            <a:off x="4654660" y="6444603"/>
            <a:ext cx="5985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0"/>
                <a:cs typeface="Baloo Tamma 2" pitchFamily="2" charset="0"/>
              </a:rPr>
              <a:t>classmate.hype.cool</a:t>
            </a:r>
            <a:endParaRPr lang="hu-H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0"/>
              <a:cs typeface="Baloo Tamma 2" pitchFamily="2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4EE1D892-DEF0-6339-4C65-64A0B0532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188" y="4479137"/>
            <a:ext cx="2143125" cy="21431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5343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037A74F1-A5FE-6A4C-2DA2-74DEC2B69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graphicFrame>
        <p:nvGraphicFramePr>
          <p:cNvPr id="5" name="Táblázat 4">
            <a:extLst>
              <a:ext uri="{FF2B5EF4-FFF2-40B4-BE49-F238E27FC236}">
                <a16:creationId xmlns:a16="http://schemas.microsoft.com/office/drawing/2014/main" id="{4C76C5BE-7FA9-C674-1842-8E8889CE7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216373"/>
              </p:ext>
            </p:extLst>
          </p:nvPr>
        </p:nvGraphicFramePr>
        <p:xfrm>
          <a:off x="1028698" y="1690995"/>
          <a:ext cx="7086599" cy="4191000"/>
        </p:xfrm>
        <a:graphic>
          <a:graphicData uri="http://schemas.openxmlformats.org/drawingml/2006/table">
            <a:tbl>
              <a:tblPr/>
              <a:tblGrid>
                <a:gridCol w="2484747">
                  <a:extLst>
                    <a:ext uri="{9D8B030D-6E8A-4147-A177-3AD203B41FA5}">
                      <a16:colId xmlns:a16="http://schemas.microsoft.com/office/drawing/2014/main" val="2397136930"/>
                    </a:ext>
                  </a:extLst>
                </a:gridCol>
                <a:gridCol w="1131447">
                  <a:extLst>
                    <a:ext uri="{9D8B030D-6E8A-4147-A177-3AD203B41FA5}">
                      <a16:colId xmlns:a16="http://schemas.microsoft.com/office/drawing/2014/main" val="4120185261"/>
                    </a:ext>
                  </a:extLst>
                </a:gridCol>
                <a:gridCol w="1169479">
                  <a:extLst>
                    <a:ext uri="{9D8B030D-6E8A-4147-A177-3AD203B41FA5}">
                      <a16:colId xmlns:a16="http://schemas.microsoft.com/office/drawing/2014/main" val="435514949"/>
                    </a:ext>
                  </a:extLst>
                </a:gridCol>
                <a:gridCol w="1093415">
                  <a:extLst>
                    <a:ext uri="{9D8B030D-6E8A-4147-A177-3AD203B41FA5}">
                      <a16:colId xmlns:a16="http://schemas.microsoft.com/office/drawing/2014/main" val="4074078535"/>
                    </a:ext>
                  </a:extLst>
                </a:gridCol>
                <a:gridCol w="1207511">
                  <a:extLst>
                    <a:ext uri="{9D8B030D-6E8A-4147-A177-3AD203B41FA5}">
                      <a16:colId xmlns:a16="http://schemas.microsoft.com/office/drawing/2014/main" val="279738629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endParaRPr lang="hu-H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5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1. Workshop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5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2. Workshop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5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3. Workshop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5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Záróesemény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09574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hu-HU" sz="15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Adatbázis &amp; Bejelentkezés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49372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hu-HU" sz="15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UI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11037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hu-HU" sz="15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Teendők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2953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hu-HU" sz="15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Órarend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3557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hu-HU" sz="15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Funkcionalitás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92269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hu-HU" sz="15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Widget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45082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hu-HU" sz="15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Weboldal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81465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hu-HU" sz="15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Jegyzetek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79346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hu-HU" sz="15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Publikált alkalmazás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71522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hu-HU" sz="15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Értesítések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201817"/>
                  </a:ext>
                </a:extLst>
              </a:tr>
            </a:tbl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F74608AF-BFF0-8B46-B8E1-00C8025F24A5}"/>
              </a:ext>
            </a:extLst>
          </p:cNvPr>
          <p:cNvSpPr txBox="1">
            <a:spLocks/>
          </p:cNvSpPr>
          <p:nvPr/>
        </p:nvSpPr>
        <p:spPr>
          <a:xfrm>
            <a:off x="-591220" y="456760"/>
            <a:ext cx="10326436" cy="12342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sz="40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Funkciók összevetése </a:t>
            </a:r>
            <a:br>
              <a:rPr lang="hu-HU" sz="40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</a:br>
            <a:r>
              <a:rPr lang="hu-HU" sz="4000" b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demónként</a:t>
            </a:r>
            <a:endParaRPr lang="hu-HU" sz="4000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3" name="Kép 2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4BD3C9B1-A18C-0B21-A310-219BDC15A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7" y="5929721"/>
            <a:ext cx="2711358" cy="75315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1001FD0-FD1E-F7A3-EB2C-8A4615DB4C61}"/>
              </a:ext>
            </a:extLst>
          </p:cNvPr>
          <p:cNvSpPr txBox="1"/>
          <p:nvPr/>
        </p:nvSpPr>
        <p:spPr>
          <a:xfrm>
            <a:off x="-2079754" y="6497999"/>
            <a:ext cx="72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</p:spTree>
    <p:extLst>
      <p:ext uri="{BB962C8B-B14F-4D97-AF65-F5344CB8AC3E}">
        <p14:creationId xmlns:p14="http://schemas.microsoft.com/office/powerpoint/2010/main" val="394478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>
            <a:extLst>
              <a:ext uri="{FF2B5EF4-FFF2-40B4-BE49-F238E27FC236}">
                <a16:creationId xmlns:a16="http://schemas.microsoft.com/office/drawing/2014/main" id="{03307D5C-B89B-9198-7312-4EE1F1FED949}"/>
              </a:ext>
            </a:extLst>
          </p:cNvPr>
          <p:cNvSpPr txBox="1"/>
          <p:nvPr/>
        </p:nvSpPr>
        <p:spPr>
          <a:xfrm>
            <a:off x="5810251" y="6492701"/>
            <a:ext cx="343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202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4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02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24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–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Dusza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Workshop</a:t>
            </a: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8" name="Szöveg helye 2">
            <a:extLst>
              <a:ext uri="{FF2B5EF4-FFF2-40B4-BE49-F238E27FC236}">
                <a16:creationId xmlns:a16="http://schemas.microsoft.com/office/drawing/2014/main" id="{84D4C451-5EA7-4516-7633-65DBE648C7ED}"/>
              </a:ext>
            </a:extLst>
          </p:cNvPr>
          <p:cNvSpPr txBox="1">
            <a:spLocks/>
          </p:cNvSpPr>
          <p:nvPr/>
        </p:nvSpPr>
        <p:spPr>
          <a:xfrm>
            <a:off x="101456" y="5505451"/>
            <a:ext cx="5461144" cy="357205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Magyarcsik</a:t>
            </a:r>
            <a:r>
              <a:rPr lang="en-US" sz="20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20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2000" b="1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Nagy</a:t>
            </a:r>
            <a:r>
              <a:rPr lang="en-US" sz="20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Balázs</a:t>
            </a:r>
            <a:r>
              <a:rPr lang="hu-HU" sz="20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Levente</a:t>
            </a:r>
            <a:br>
              <a:rPr lang="en-US" sz="20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2000" b="1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Tóth</a:t>
            </a:r>
            <a:r>
              <a:rPr lang="en-US" sz="20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20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2000" b="1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Török</a:t>
            </a:r>
            <a:r>
              <a:rPr lang="en-US" sz="20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Zsombor</a:t>
            </a:r>
            <a:endParaRPr lang="hu-HU" sz="2000" dirty="0">
              <a:solidFill>
                <a:schemeClr val="bg1"/>
              </a:solidFill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7" name="Kép 6" descr="A képen tervezés látható&#10;&#10;Automatikusan generált leírás alacsony megbízhatósággal">
            <a:extLst>
              <a:ext uri="{FF2B5EF4-FFF2-40B4-BE49-F238E27FC236}">
                <a16:creationId xmlns:a16="http://schemas.microsoft.com/office/drawing/2014/main" id="{E474C019-4EEB-8F9F-9657-3BAB6B2791E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969" y="-173902"/>
            <a:ext cx="1135928" cy="11359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Kép 9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229E11F7-5BFA-271E-B52A-BBCA3837928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51" y="2215959"/>
            <a:ext cx="8733897" cy="2426082"/>
          </a:xfrm>
          <a:prstGeom prst="rect">
            <a:avLst/>
          </a:prstGeom>
        </p:spPr>
      </p:pic>
      <p:pic>
        <p:nvPicPr>
          <p:cNvPr id="12" name="Kép 11" descr="A képen clipart, szemüveg, illusztráció látható&#10;&#10;Automatikusan generált leírás">
            <a:extLst>
              <a:ext uri="{FF2B5EF4-FFF2-40B4-BE49-F238E27FC236}">
                <a16:creationId xmlns:a16="http://schemas.microsoft.com/office/drawing/2014/main" id="{BBCBBD38-6FC5-3D43-8302-555396B043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114300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7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E06408-F74D-2F5C-ED67-C2A0C1F68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zöveg helye 2">
            <a:extLst>
              <a:ext uri="{FF2B5EF4-FFF2-40B4-BE49-F238E27FC236}">
                <a16:creationId xmlns:a16="http://schemas.microsoft.com/office/drawing/2014/main" id="{D9A4C14D-6032-F305-EC2D-5DCB1B940475}"/>
              </a:ext>
            </a:extLst>
          </p:cNvPr>
          <p:cNvSpPr txBox="1">
            <a:spLocks/>
          </p:cNvSpPr>
          <p:nvPr/>
        </p:nvSpPr>
        <p:spPr>
          <a:xfrm>
            <a:off x="1127674" y="-342900"/>
            <a:ext cx="6617678" cy="234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hu-HU" sz="35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Chettan 2" pitchFamily="2" charset="-18"/>
                <a:cs typeface="Baloo Chettan 2" pitchFamily="2" charset="-18"/>
              </a:rPr>
              <a:t>CSAPAT </a:t>
            </a:r>
          </a:p>
          <a:p>
            <a:pPr>
              <a:lnSpc>
                <a:spcPct val="200000"/>
              </a:lnSpc>
            </a:pPr>
            <a:r>
              <a:rPr lang="hu-HU" sz="35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Chettan 2" pitchFamily="2" charset="-18"/>
                <a:cs typeface="Baloo Chettan 2" pitchFamily="2" charset="-18"/>
              </a:rPr>
              <a:t>BEMUTATKOZÁSA</a:t>
            </a:r>
          </a:p>
        </p:txBody>
      </p:sp>
      <p:pic>
        <p:nvPicPr>
          <p:cNvPr id="2" name="Kép 1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7EBA074A-D713-344D-6546-3654CE765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19" y="128259"/>
            <a:ext cx="1677988" cy="16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9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05A"/>
            </a:gs>
            <a:gs pos="100000">
              <a:srgbClr val="312976"/>
            </a:gs>
          </a:gsLst>
          <a:lin ang="210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D5FB04-CFDA-3609-103A-1DFDBC7AC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sp>
        <p:nvSpPr>
          <p:cNvPr id="20" name="Tartalom helye 2">
            <a:extLst>
              <a:ext uri="{FF2B5EF4-FFF2-40B4-BE49-F238E27FC236}">
                <a16:creationId xmlns:a16="http://schemas.microsoft.com/office/drawing/2014/main" id="{07A7CDB2-34DF-5898-67FB-BE0C6871EF25}"/>
              </a:ext>
            </a:extLst>
          </p:cNvPr>
          <p:cNvSpPr txBox="1">
            <a:spLocks/>
          </p:cNvSpPr>
          <p:nvPr/>
        </p:nvSpPr>
        <p:spPr>
          <a:xfrm>
            <a:off x="143416" y="2458026"/>
            <a:ext cx="4936940" cy="17914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Projektünk egy 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telefonos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iskolai tervező alkalmazás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, melyben a felhasználó rögzíthet</a:t>
            </a:r>
          </a:p>
        </p:txBody>
      </p: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3FC2CF0D-6EB4-7E30-2149-5E6FAD936982}"/>
              </a:ext>
            </a:extLst>
          </p:cNvPr>
          <p:cNvGrpSpPr/>
          <p:nvPr/>
        </p:nvGrpSpPr>
        <p:grpSpPr>
          <a:xfrm>
            <a:off x="4962293" y="2072279"/>
            <a:ext cx="3912781" cy="2509642"/>
            <a:chOff x="5179840" y="1875980"/>
            <a:chExt cx="3912781" cy="2509642"/>
          </a:xfrm>
        </p:grpSpPr>
        <p:sp>
          <p:nvSpPr>
            <p:cNvPr id="21" name="Hatszög 20">
              <a:extLst>
                <a:ext uri="{FF2B5EF4-FFF2-40B4-BE49-F238E27FC236}">
                  <a16:creationId xmlns:a16="http://schemas.microsoft.com/office/drawing/2014/main" id="{12024165-2856-F8AB-113E-8AB096F4FCA6}"/>
                </a:ext>
              </a:extLst>
            </p:cNvPr>
            <p:cNvSpPr/>
            <p:nvPr/>
          </p:nvSpPr>
          <p:spPr>
            <a:xfrm rot="16200000">
              <a:off x="5129592" y="3096017"/>
              <a:ext cx="1369829" cy="1199864"/>
            </a:xfrm>
            <a:prstGeom prst="hexagon">
              <a:avLst/>
            </a:prstGeom>
            <a:solidFill>
              <a:srgbClr val="4868F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200" dirty="0">
                <a:latin typeface="Century Gothic" panose="020B0502020202020204" pitchFamily="34" charset="0"/>
              </a:endParaRPr>
            </a:p>
          </p:txBody>
        </p:sp>
        <p:sp>
          <p:nvSpPr>
            <p:cNvPr id="22" name="Hatszög 21">
              <a:extLst>
                <a:ext uri="{FF2B5EF4-FFF2-40B4-BE49-F238E27FC236}">
                  <a16:creationId xmlns:a16="http://schemas.microsoft.com/office/drawing/2014/main" id="{B861E44E-F8EF-4C45-372E-851FBBFA7D48}"/>
                </a:ext>
              </a:extLst>
            </p:cNvPr>
            <p:cNvSpPr/>
            <p:nvPr/>
          </p:nvSpPr>
          <p:spPr>
            <a:xfrm rot="16200000">
              <a:off x="5773826" y="1960963"/>
              <a:ext cx="1369829" cy="1199864"/>
            </a:xfrm>
            <a:prstGeom prst="hexagon">
              <a:avLst/>
            </a:prstGeom>
            <a:solidFill>
              <a:srgbClr val="A846D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3" name="Hatszög 22">
              <a:extLst>
                <a:ext uri="{FF2B5EF4-FFF2-40B4-BE49-F238E27FC236}">
                  <a16:creationId xmlns:a16="http://schemas.microsoft.com/office/drawing/2014/main" id="{C5D89E43-B644-FA26-B4CC-A7737BB4051C}"/>
                </a:ext>
              </a:extLst>
            </p:cNvPr>
            <p:cNvSpPr/>
            <p:nvPr/>
          </p:nvSpPr>
          <p:spPr>
            <a:xfrm rot="16200000">
              <a:off x="7698193" y="3100776"/>
              <a:ext cx="1369829" cy="1199863"/>
            </a:xfrm>
            <a:prstGeom prst="hexagon">
              <a:avLst/>
            </a:prstGeom>
            <a:solidFill>
              <a:srgbClr val="9B17F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Hatszög 23">
              <a:extLst>
                <a:ext uri="{FF2B5EF4-FFF2-40B4-BE49-F238E27FC236}">
                  <a16:creationId xmlns:a16="http://schemas.microsoft.com/office/drawing/2014/main" id="{1590707F-5AE5-BE13-D917-051A6622BFFD}"/>
                </a:ext>
              </a:extLst>
            </p:cNvPr>
            <p:cNvSpPr/>
            <p:nvPr/>
          </p:nvSpPr>
          <p:spPr>
            <a:xfrm rot="16200000">
              <a:off x="7056057" y="1963137"/>
              <a:ext cx="1369829" cy="1199864"/>
            </a:xfrm>
            <a:prstGeom prst="hexagon">
              <a:avLst/>
            </a:prstGeom>
            <a:solidFill>
              <a:srgbClr val="1B99F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5" name="Szövegdoboz 24">
              <a:extLst>
                <a:ext uri="{FF2B5EF4-FFF2-40B4-BE49-F238E27FC236}">
                  <a16:creationId xmlns:a16="http://schemas.microsoft.com/office/drawing/2014/main" id="{97A3D24A-BF91-1CC5-0280-29BBFCCD51EF}"/>
                </a:ext>
              </a:extLst>
            </p:cNvPr>
            <p:cNvSpPr txBox="1"/>
            <p:nvPr/>
          </p:nvSpPr>
          <p:spPr>
            <a:xfrm>
              <a:off x="5179840" y="3525169"/>
              <a:ext cx="1427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b="1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Órarendet</a:t>
              </a:r>
            </a:p>
          </p:txBody>
        </p:sp>
        <p:sp>
          <p:nvSpPr>
            <p:cNvPr id="26" name="Szövegdoboz 25">
              <a:extLst>
                <a:ext uri="{FF2B5EF4-FFF2-40B4-BE49-F238E27FC236}">
                  <a16:creationId xmlns:a16="http://schemas.microsoft.com/office/drawing/2014/main" id="{34B2C6E2-64E0-6C4B-29D8-55CE56BB19F8}"/>
                </a:ext>
              </a:extLst>
            </p:cNvPr>
            <p:cNvSpPr txBox="1"/>
            <p:nvPr/>
          </p:nvSpPr>
          <p:spPr>
            <a:xfrm>
              <a:off x="7664715" y="3531248"/>
              <a:ext cx="1427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000" b="1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Beadandót</a:t>
              </a:r>
            </a:p>
          </p:txBody>
        </p:sp>
        <p:sp>
          <p:nvSpPr>
            <p:cNvPr id="27" name="Szövegdoboz 26">
              <a:extLst>
                <a:ext uri="{FF2B5EF4-FFF2-40B4-BE49-F238E27FC236}">
                  <a16:creationId xmlns:a16="http://schemas.microsoft.com/office/drawing/2014/main" id="{20731351-5829-718D-C590-18DB4C9232A6}"/>
                </a:ext>
              </a:extLst>
            </p:cNvPr>
            <p:cNvSpPr txBox="1"/>
            <p:nvPr/>
          </p:nvSpPr>
          <p:spPr>
            <a:xfrm>
              <a:off x="5744787" y="2250596"/>
              <a:ext cx="142790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900" b="1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Házi</a:t>
              </a:r>
            </a:p>
            <a:p>
              <a:pPr algn="ctr"/>
              <a:r>
                <a:rPr lang="hu-HU" sz="1900" b="1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feladatokat</a:t>
              </a:r>
            </a:p>
          </p:txBody>
        </p:sp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ABFDC151-4314-2A61-DEBF-FE9019F71B6D}"/>
                </a:ext>
              </a:extLst>
            </p:cNvPr>
            <p:cNvSpPr txBox="1"/>
            <p:nvPr/>
          </p:nvSpPr>
          <p:spPr>
            <a:xfrm>
              <a:off x="6875252" y="2272289"/>
              <a:ext cx="17121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Délutáni </a:t>
              </a:r>
            </a:p>
            <a:p>
              <a:pPr algn="ctr"/>
              <a:r>
                <a:rPr lang="hu-HU" b="1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teendőket</a:t>
              </a:r>
            </a:p>
          </p:txBody>
        </p:sp>
        <p:sp>
          <p:nvSpPr>
            <p:cNvPr id="29" name="Hatszög 28">
              <a:extLst>
                <a:ext uri="{FF2B5EF4-FFF2-40B4-BE49-F238E27FC236}">
                  <a16:creationId xmlns:a16="http://schemas.microsoft.com/office/drawing/2014/main" id="{24352534-FAAB-CA40-0762-08F9F8952626}"/>
                </a:ext>
              </a:extLst>
            </p:cNvPr>
            <p:cNvSpPr/>
            <p:nvPr/>
          </p:nvSpPr>
          <p:spPr>
            <a:xfrm rot="16200000">
              <a:off x="6414941" y="3096016"/>
              <a:ext cx="1369829" cy="1199863"/>
            </a:xfrm>
            <a:prstGeom prst="hexagon">
              <a:avLst/>
            </a:prstGeom>
            <a:solidFill>
              <a:srgbClr val="674BF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0" name="Szövegdoboz 29">
              <a:extLst>
                <a:ext uri="{FF2B5EF4-FFF2-40B4-BE49-F238E27FC236}">
                  <a16:creationId xmlns:a16="http://schemas.microsoft.com/office/drawing/2014/main" id="{E2C6D799-335F-C024-9E28-290C59302C10}"/>
                </a:ext>
              </a:extLst>
            </p:cNvPr>
            <p:cNvSpPr txBox="1"/>
            <p:nvPr/>
          </p:nvSpPr>
          <p:spPr>
            <a:xfrm>
              <a:off x="6385902" y="3535949"/>
              <a:ext cx="1427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950" b="1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Dolgozatot</a:t>
              </a:r>
            </a:p>
          </p:txBody>
        </p:sp>
      </p:grpSp>
      <p:pic>
        <p:nvPicPr>
          <p:cNvPr id="33" name="Kép 32" descr="A képen Grafika, tervezés látható&#10;&#10;Automatikusan generált leírás">
            <a:extLst>
              <a:ext uri="{FF2B5EF4-FFF2-40B4-BE49-F238E27FC236}">
                <a16:creationId xmlns:a16="http://schemas.microsoft.com/office/drawing/2014/main" id="{6A824C58-8D42-DCB3-6504-B73D376E975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62676">
            <a:off x="1974204" y="3279470"/>
            <a:ext cx="3265376" cy="3265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35" name="Kép 34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BD545A9D-0F36-D1CD-C554-0A4FBA25B5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33" y="208675"/>
            <a:ext cx="3909060" cy="1085850"/>
          </a:xfrm>
          <a:prstGeom prst="rect">
            <a:avLst/>
          </a:prstGeom>
        </p:spPr>
      </p:pic>
      <p:sp>
        <p:nvSpPr>
          <p:cNvPr id="36" name="Szövegdoboz 35">
            <a:extLst>
              <a:ext uri="{FF2B5EF4-FFF2-40B4-BE49-F238E27FC236}">
                <a16:creationId xmlns:a16="http://schemas.microsoft.com/office/drawing/2014/main" id="{9C0A70DC-BCDA-CB5D-EF88-30FC7A48810E}"/>
              </a:ext>
            </a:extLst>
          </p:cNvPr>
          <p:cNvSpPr txBox="1"/>
          <p:nvPr/>
        </p:nvSpPr>
        <p:spPr>
          <a:xfrm>
            <a:off x="887083" y="991913"/>
            <a:ext cx="7212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</p:spTree>
    <p:extLst>
      <p:ext uri="{BB962C8B-B14F-4D97-AF65-F5344CB8AC3E}">
        <p14:creationId xmlns:p14="http://schemas.microsoft.com/office/powerpoint/2010/main" val="62553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EB683838-A6A9-FCA9-B6F7-4756D94AC6B2}"/>
              </a:ext>
            </a:extLst>
          </p:cNvPr>
          <p:cNvSpPr/>
          <p:nvPr/>
        </p:nvSpPr>
        <p:spPr>
          <a:xfrm rot="5400000">
            <a:off x="1873393" y="1898958"/>
            <a:ext cx="3282893" cy="2114328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rgbClr val="674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3B2273E0-1426-2FE4-DEFA-15747FE42936}"/>
              </a:ext>
            </a:extLst>
          </p:cNvPr>
          <p:cNvSpPr/>
          <p:nvPr/>
        </p:nvSpPr>
        <p:spPr>
          <a:xfrm rot="5400000">
            <a:off x="4031066" y="1914682"/>
            <a:ext cx="3252428" cy="2058089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rgbClr val="A846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F62DC69D-AEF9-E82B-2E0A-C73759780D7E}"/>
              </a:ext>
            </a:extLst>
          </p:cNvPr>
          <p:cNvSpPr/>
          <p:nvPr/>
        </p:nvSpPr>
        <p:spPr>
          <a:xfrm rot="5400000">
            <a:off x="3676986" y="2899950"/>
            <a:ext cx="1809355" cy="3477391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rgbClr val="1B9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6E96C5E-D7D4-D565-B837-5A81E8815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143" y="2235261"/>
            <a:ext cx="1235996" cy="1235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64C74253-A3F3-5A10-55D0-9ACD0A3B0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94" y="4194106"/>
            <a:ext cx="985408" cy="985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257D49A-636E-2376-720E-E0D85D37BF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684" y="2360556"/>
            <a:ext cx="985408" cy="985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Picture 2" descr="Brand guidelines | Android Open Source Project">
            <a:extLst>
              <a:ext uri="{FF2B5EF4-FFF2-40B4-BE49-F238E27FC236}">
                <a16:creationId xmlns:a16="http://schemas.microsoft.com/office/drawing/2014/main" id="{D8754F80-CB59-9EB9-D87E-67E5A37B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51" y="2806792"/>
            <a:ext cx="1416463" cy="7587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Kép 1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66475731-C437-4E05-A28E-C9E19C6C84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pic>
        <p:nvPicPr>
          <p:cNvPr id="6" name="Kép 5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4266767E-2DC3-C1E3-C1AB-18ECA262B0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7" y="5929721"/>
            <a:ext cx="2711358" cy="753155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2B7CD872-E57E-0415-8DFC-0AA15353F80C}"/>
              </a:ext>
            </a:extLst>
          </p:cNvPr>
          <p:cNvSpPr txBox="1"/>
          <p:nvPr/>
        </p:nvSpPr>
        <p:spPr>
          <a:xfrm>
            <a:off x="2579645" y="368921"/>
            <a:ext cx="400403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800" b="1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techstack</a:t>
            </a:r>
            <a:endParaRPr lang="hu-HU" sz="4800" b="1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87CD0C8-510E-EA87-24C6-21E587BC95C1}"/>
              </a:ext>
            </a:extLst>
          </p:cNvPr>
          <p:cNvSpPr txBox="1"/>
          <p:nvPr/>
        </p:nvSpPr>
        <p:spPr>
          <a:xfrm>
            <a:off x="-2079754" y="6488668"/>
            <a:ext cx="72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</p:spTree>
    <p:extLst>
      <p:ext uri="{BB962C8B-B14F-4D97-AF65-F5344CB8AC3E}">
        <p14:creationId xmlns:p14="http://schemas.microsoft.com/office/powerpoint/2010/main" val="309346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480A76-ABF9-B91E-56D5-3B2316E2C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95BCC8FF-2C14-B456-CBD7-874A777D5C57}"/>
              </a:ext>
            </a:extLst>
          </p:cNvPr>
          <p:cNvSpPr/>
          <p:nvPr/>
        </p:nvSpPr>
        <p:spPr>
          <a:xfrm rot="5400000">
            <a:off x="1873394" y="1898958"/>
            <a:ext cx="3282893" cy="2114329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rgbClr val="674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03CF1257-C60E-E3A0-773A-428CE5CBDF9C}"/>
              </a:ext>
            </a:extLst>
          </p:cNvPr>
          <p:cNvSpPr/>
          <p:nvPr/>
        </p:nvSpPr>
        <p:spPr>
          <a:xfrm rot="5400000">
            <a:off x="4031066" y="1914683"/>
            <a:ext cx="3252428" cy="2058089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ECEE6937-DA93-BE20-2A1D-473974A80BFC}"/>
              </a:ext>
            </a:extLst>
          </p:cNvPr>
          <p:cNvSpPr/>
          <p:nvPr/>
        </p:nvSpPr>
        <p:spPr>
          <a:xfrm rot="5400000">
            <a:off x="3676987" y="2899951"/>
            <a:ext cx="1809355" cy="3477391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BFC188A8-C7F5-CE08-3DD2-15FC38CD75BA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324" y="2329562"/>
            <a:ext cx="985408" cy="985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A3F5F1BD-B66A-79C9-C1BB-BC8E51E42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48" y="2201597"/>
            <a:ext cx="1259999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Picture 2" descr="Brand guidelines | Android Open Source Project">
            <a:extLst>
              <a:ext uri="{FF2B5EF4-FFF2-40B4-BE49-F238E27FC236}">
                <a16:creationId xmlns:a16="http://schemas.microsoft.com/office/drawing/2014/main" id="{C1718F18-0E6E-D2AA-FF02-EE4ECD28B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51" y="2806792"/>
            <a:ext cx="1416463" cy="7587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2">
            <a:extLst>
              <a:ext uri="{FF2B5EF4-FFF2-40B4-BE49-F238E27FC236}">
                <a16:creationId xmlns:a16="http://schemas.microsoft.com/office/drawing/2014/main" id="{046EB2B0-8963-A9C0-EA67-500D29912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58" y="1740921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Android </a:t>
            </a:r>
            <a:b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Studio</a:t>
            </a:r>
            <a:endParaRPr lang="hu-H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52439DF-E0B7-2964-B45C-1667DE5991CD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00" y="4378353"/>
            <a:ext cx="719999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Kép 3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4D93A22E-DEDB-84D6-52FB-79297969A3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96FF86B-29F7-8982-B024-0FC6EBD73DED}"/>
              </a:ext>
            </a:extLst>
          </p:cNvPr>
          <p:cNvSpPr txBox="1"/>
          <p:nvPr/>
        </p:nvSpPr>
        <p:spPr>
          <a:xfrm>
            <a:off x="2579645" y="368921"/>
            <a:ext cx="400403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800" b="1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techstack</a:t>
            </a:r>
            <a:endParaRPr lang="hu-HU" sz="4800" b="1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9" name="Kép 8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150D708D-FA37-F81E-36EE-C2DE7E32B8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7" y="5929721"/>
            <a:ext cx="2711358" cy="753155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057C2C1-DD24-F937-D7F6-404C93A92FEC}"/>
              </a:ext>
            </a:extLst>
          </p:cNvPr>
          <p:cNvSpPr txBox="1"/>
          <p:nvPr/>
        </p:nvSpPr>
        <p:spPr>
          <a:xfrm>
            <a:off x="-2079754" y="6488668"/>
            <a:ext cx="72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</p:spTree>
    <p:extLst>
      <p:ext uri="{BB962C8B-B14F-4D97-AF65-F5344CB8AC3E}">
        <p14:creationId xmlns:p14="http://schemas.microsoft.com/office/powerpoint/2010/main" val="3373159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6E422F-8ECF-355C-4A84-2E138DC68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F4AFC073-9911-9C32-A347-50E3B8B21FAF}"/>
              </a:ext>
            </a:extLst>
          </p:cNvPr>
          <p:cNvSpPr/>
          <p:nvPr/>
        </p:nvSpPr>
        <p:spPr>
          <a:xfrm rot="5400000">
            <a:off x="1873394" y="1898958"/>
            <a:ext cx="3282893" cy="2114329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3D2CD202-786F-7D20-2508-169C48A65E21}"/>
              </a:ext>
            </a:extLst>
          </p:cNvPr>
          <p:cNvSpPr/>
          <p:nvPr/>
        </p:nvSpPr>
        <p:spPr>
          <a:xfrm rot="5400000">
            <a:off x="4031066" y="1914683"/>
            <a:ext cx="3252428" cy="2058089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rgbClr val="A846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C0930B32-3E0B-33FD-2A91-C501011553B8}"/>
              </a:ext>
            </a:extLst>
          </p:cNvPr>
          <p:cNvSpPr/>
          <p:nvPr/>
        </p:nvSpPr>
        <p:spPr>
          <a:xfrm rot="5400000">
            <a:off x="3676987" y="2899951"/>
            <a:ext cx="1809355" cy="3477391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6494A663-502B-B717-3A52-389A22E0F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282" y="1943605"/>
            <a:ext cx="1681800" cy="16818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1D2AA63A-8C7D-612D-2717-CAFF58D7EE08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00" y="4378353"/>
            <a:ext cx="719999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B009B0B-56A6-EBA5-EC85-F36E40AD8D1D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588" y="2544804"/>
            <a:ext cx="719999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Picture 2" descr="Brand guidelines | Android Open Source Project">
            <a:extLst>
              <a:ext uri="{FF2B5EF4-FFF2-40B4-BE49-F238E27FC236}">
                <a16:creationId xmlns:a16="http://schemas.microsoft.com/office/drawing/2014/main" id="{86454891-63FB-A0D2-BFC3-EB933FCD7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51" y="2806792"/>
            <a:ext cx="1416463" cy="7587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2">
            <a:extLst>
              <a:ext uri="{FF2B5EF4-FFF2-40B4-BE49-F238E27FC236}">
                <a16:creationId xmlns:a16="http://schemas.microsoft.com/office/drawing/2014/main" id="{8E80F9D8-EB87-6868-D392-7FB92DC08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360" y="2288682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Java</a:t>
            </a:r>
            <a:br>
              <a:rPr lang="hu-HU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</a:br>
            <a:r>
              <a:rPr lang="hu-HU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program</a:t>
            </a:r>
            <a:r>
              <a:rPr lang="en-US" sz="2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ozási</a:t>
            </a:r>
            <a:br>
              <a:rPr lang="en-US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</a:br>
            <a:r>
              <a:rPr lang="hu-HU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nyelv</a:t>
            </a:r>
          </a:p>
        </p:txBody>
      </p:sp>
      <p:pic>
        <p:nvPicPr>
          <p:cNvPr id="4" name="Kép 3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BBF01556-F24B-01A3-F6F3-7948986770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C485C9BE-C624-B0B6-537E-A5C2CC15C1B5}"/>
              </a:ext>
            </a:extLst>
          </p:cNvPr>
          <p:cNvSpPr txBox="1"/>
          <p:nvPr/>
        </p:nvSpPr>
        <p:spPr>
          <a:xfrm>
            <a:off x="2579645" y="368921"/>
            <a:ext cx="400403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800" b="1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techstack</a:t>
            </a:r>
            <a:endParaRPr lang="hu-HU" sz="4800" b="1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10" name="Kép 9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D4F16349-0B84-849A-3E42-E77C94A8B7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7" y="5929721"/>
            <a:ext cx="2711358" cy="753155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4D3B4FA5-D1BF-5958-E0E3-DA5968129FC4}"/>
              </a:ext>
            </a:extLst>
          </p:cNvPr>
          <p:cNvSpPr txBox="1"/>
          <p:nvPr/>
        </p:nvSpPr>
        <p:spPr>
          <a:xfrm>
            <a:off x="-2079754" y="6488668"/>
            <a:ext cx="72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</p:spTree>
    <p:extLst>
      <p:ext uri="{BB962C8B-B14F-4D97-AF65-F5344CB8AC3E}">
        <p14:creationId xmlns:p14="http://schemas.microsoft.com/office/powerpoint/2010/main" val="4145513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0F1438-8795-EF91-1938-94EDA9C8B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DE3051A5-80AE-7D7E-CFD3-10864404CC3E}"/>
              </a:ext>
            </a:extLst>
          </p:cNvPr>
          <p:cNvSpPr/>
          <p:nvPr/>
        </p:nvSpPr>
        <p:spPr>
          <a:xfrm rot="5400000">
            <a:off x="1873394" y="1898958"/>
            <a:ext cx="3282893" cy="2114329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49BC1D5C-57E0-40C8-A9AE-7E1EF1EE7883}"/>
              </a:ext>
            </a:extLst>
          </p:cNvPr>
          <p:cNvSpPr/>
          <p:nvPr/>
        </p:nvSpPr>
        <p:spPr>
          <a:xfrm rot="5400000">
            <a:off x="4031066" y="1914683"/>
            <a:ext cx="3252428" cy="2058089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EB5D7010-19ED-A626-24BE-7DA4C4911D5A}"/>
              </a:ext>
            </a:extLst>
          </p:cNvPr>
          <p:cNvSpPr/>
          <p:nvPr/>
        </p:nvSpPr>
        <p:spPr>
          <a:xfrm rot="5400000">
            <a:off x="3676987" y="2899951"/>
            <a:ext cx="1809355" cy="3477391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rgbClr val="1B9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99D95E41-9C5E-9334-CD3D-643DF475888E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041" y="2511574"/>
            <a:ext cx="719999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A16BF5D0-30DA-F8E7-363D-DDAF7A5FF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570" y="3990884"/>
            <a:ext cx="1439999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Picture 2" descr="Brand guidelines | Android Open Source Project">
            <a:extLst>
              <a:ext uri="{FF2B5EF4-FFF2-40B4-BE49-F238E27FC236}">
                <a16:creationId xmlns:a16="http://schemas.microsoft.com/office/drawing/2014/main" id="{074738C2-739C-D558-D882-AA5E9B3D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51" y="2806792"/>
            <a:ext cx="1416463" cy="7587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2">
            <a:extLst>
              <a:ext uri="{FF2B5EF4-FFF2-40B4-BE49-F238E27FC236}">
                <a16:creationId xmlns:a16="http://schemas.microsoft.com/office/drawing/2014/main" id="{2C3A4D84-6EBD-D97E-4EAF-AB757A748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2932" y="5501857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br>
              <a:rPr lang="hu-HU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</a:br>
            <a:r>
              <a:rPr lang="hu-HU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Firebase</a:t>
            </a: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12" name="Kép 11" descr="A képen Grafika, Betűtípus, Grafikus tervezés, embléma látható&#10;&#10;Automatikusan generált leírás">
            <a:extLst>
              <a:ext uri="{FF2B5EF4-FFF2-40B4-BE49-F238E27FC236}">
                <a16:creationId xmlns:a16="http://schemas.microsoft.com/office/drawing/2014/main" id="{958FB6F3-2B86-C31E-4D95-DF0497EB48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3" b="24001"/>
          <a:stretch/>
        </p:blipFill>
        <p:spPr>
          <a:xfrm>
            <a:off x="4017941" y="5723512"/>
            <a:ext cx="1220804" cy="479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77962BFB-94ED-566C-AE20-C03E2A7200EA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588" y="2544804"/>
            <a:ext cx="719999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Kép 4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7B1873A2-861B-4E0D-F63E-305B72B6D2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A04C49A0-808A-0B87-C588-F03B32278009}"/>
              </a:ext>
            </a:extLst>
          </p:cNvPr>
          <p:cNvSpPr txBox="1"/>
          <p:nvPr/>
        </p:nvSpPr>
        <p:spPr>
          <a:xfrm>
            <a:off x="2579645" y="368921"/>
            <a:ext cx="400403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800" b="1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techstack</a:t>
            </a:r>
            <a:endParaRPr lang="hu-HU" sz="4800" b="1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13" name="Kép 12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CA4F1897-DB7B-04DE-D5B3-D80C0E7816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7" y="5929721"/>
            <a:ext cx="2711358" cy="753155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533FA236-C8AB-7719-40DB-68CF9AE68394}"/>
              </a:ext>
            </a:extLst>
          </p:cNvPr>
          <p:cNvSpPr txBox="1"/>
          <p:nvPr/>
        </p:nvSpPr>
        <p:spPr>
          <a:xfrm>
            <a:off x="-2079754" y="6497999"/>
            <a:ext cx="72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</p:spTree>
    <p:extLst>
      <p:ext uri="{BB962C8B-B14F-4D97-AF65-F5344CB8AC3E}">
        <p14:creationId xmlns:p14="http://schemas.microsoft.com/office/powerpoint/2010/main" val="162447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1A3D87-C2EE-42B7-8662-C884A06E8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8046"/>
            <a:ext cx="9144000" cy="1462591"/>
          </a:xfrm>
        </p:spPr>
        <p:txBody>
          <a:bodyPr>
            <a:noAutofit/>
          </a:bodyPr>
          <a:lstStyle/>
          <a:p>
            <a:pPr algn="ctr"/>
            <a:r>
              <a:rPr lang="hu-HU" sz="4800" b="1" cap="all" spc="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B080579-06D6-4026-AE34-8C5A23B73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277" y="2154832"/>
            <a:ext cx="9179975" cy="4227712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spcBef>
                <a:spcPts val="900"/>
              </a:spcBef>
              <a:spcAft>
                <a:spcPts val="1350"/>
              </a:spcAft>
              <a:buNone/>
            </a:pPr>
            <a:r>
              <a:rPr lang="en-US" sz="2700" b="1" dirty="0" err="1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Magyarcsik</a:t>
            </a:r>
            <a:r>
              <a:rPr lang="en-US" sz="2700" b="1" dirty="0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2700" b="1" dirty="0" err="1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Dávid</a:t>
            </a:r>
            <a:r>
              <a:rPr lang="hu-HU" sz="2700" b="1" dirty="0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hu-HU" sz="27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- Design &amp; Frontend</a:t>
            </a:r>
          </a:p>
          <a:p>
            <a:pPr marL="0" indent="0">
              <a:lnSpc>
                <a:spcPct val="200000"/>
              </a:lnSpc>
              <a:spcBef>
                <a:spcPts val="900"/>
              </a:spcBef>
              <a:spcAft>
                <a:spcPts val="1350"/>
              </a:spcAft>
              <a:buNone/>
            </a:pPr>
            <a:r>
              <a:rPr lang="en-US" sz="2700" b="1" dirty="0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Nagy </a:t>
            </a:r>
            <a:r>
              <a:rPr lang="en-US" sz="2700" b="1" dirty="0" err="1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Balázs</a:t>
            </a:r>
            <a:r>
              <a:rPr lang="en-US" sz="2700" b="1" dirty="0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2700" b="1" dirty="0" err="1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Levente</a:t>
            </a:r>
            <a:r>
              <a:rPr lang="hu-HU" sz="2700" b="1" dirty="0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hu-HU" sz="27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– Android Frontend</a:t>
            </a:r>
          </a:p>
          <a:p>
            <a:pPr marL="0" indent="0">
              <a:lnSpc>
                <a:spcPct val="200000"/>
              </a:lnSpc>
              <a:spcBef>
                <a:spcPts val="900"/>
              </a:spcBef>
              <a:spcAft>
                <a:spcPts val="1350"/>
              </a:spcAft>
              <a:buNone/>
            </a:pPr>
            <a:r>
              <a:rPr lang="en-US" sz="2700" b="1" dirty="0" err="1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Tóth</a:t>
            </a:r>
            <a:r>
              <a:rPr lang="en-US" sz="2700" b="1" dirty="0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2700" b="1" dirty="0" err="1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Dávid</a:t>
            </a:r>
            <a:r>
              <a:rPr lang="hu-HU" sz="2700" b="1" dirty="0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hu-HU" sz="27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- Backend &amp; Adatbázis</a:t>
            </a:r>
          </a:p>
          <a:p>
            <a:pPr marL="0" indent="0">
              <a:lnSpc>
                <a:spcPct val="200000"/>
              </a:lnSpc>
              <a:spcBef>
                <a:spcPts val="900"/>
              </a:spcBef>
              <a:spcAft>
                <a:spcPts val="1350"/>
              </a:spcAft>
              <a:buNone/>
            </a:pPr>
            <a:r>
              <a:rPr lang="en-US" sz="2700" b="1" dirty="0" err="1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Török</a:t>
            </a:r>
            <a:r>
              <a:rPr lang="en-US" sz="2700" b="1" dirty="0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2700" b="1" dirty="0" err="1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Zsombor</a:t>
            </a:r>
            <a:r>
              <a:rPr lang="hu-HU" sz="2700" b="1" dirty="0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hu-HU" sz="27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- Backend &amp; Adatbázis</a:t>
            </a:r>
          </a:p>
          <a:p>
            <a:pPr marL="0" indent="0">
              <a:lnSpc>
                <a:spcPct val="200000"/>
              </a:lnSpc>
              <a:spcBef>
                <a:spcPts val="900"/>
              </a:spcBef>
              <a:spcAft>
                <a:spcPts val="1350"/>
              </a:spcAft>
              <a:buNone/>
            </a:pPr>
            <a:endParaRPr lang="hu-HU" sz="27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1DE5168-0E1D-449B-A433-10D02268D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148" y="4570073"/>
            <a:ext cx="540000" cy="5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51DC15F-9231-41A3-A2EA-B22F1B32F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34" y="4570073"/>
            <a:ext cx="540000" cy="5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A2622E4-EAFA-4313-9EED-0C1F23CBA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118" y="5712143"/>
            <a:ext cx="540000" cy="5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6A410600-6E4C-47C1-B63B-A099DD5AD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71" y="5712143"/>
            <a:ext cx="540000" cy="5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6" name="Picture 4" descr="Fájl:Adobe Illustrator CC icon.svg – Wikipédia">
            <a:extLst>
              <a:ext uri="{FF2B5EF4-FFF2-40B4-BE49-F238E27FC236}">
                <a16:creationId xmlns:a16="http://schemas.microsoft.com/office/drawing/2014/main" id="{3E58A346-6959-4F84-9EB7-638EAADE4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052" y="2344556"/>
            <a:ext cx="554069" cy="540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03996D85-BB81-9E5A-EAD4-907038AFB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A71FFA92-0FF0-8A3F-D770-741B7AD84D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771" y="2340232"/>
            <a:ext cx="539999" cy="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82FAD714-0FD4-4329-97F5-3273562AAA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134" y="3490935"/>
            <a:ext cx="539999" cy="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Kép 15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C0FBCE68-65AF-CA86-D39D-AA03B2A3A2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33" y="-128009"/>
            <a:ext cx="3909060" cy="1085850"/>
          </a:xfrm>
          <a:prstGeom prst="rect">
            <a:avLst/>
          </a:prstGeom>
        </p:spPr>
      </p:pic>
      <p:sp>
        <p:nvSpPr>
          <p:cNvPr id="22" name="Szövegdoboz 21">
            <a:extLst>
              <a:ext uri="{FF2B5EF4-FFF2-40B4-BE49-F238E27FC236}">
                <a16:creationId xmlns:a16="http://schemas.microsoft.com/office/drawing/2014/main" id="{5DC9BC34-93CD-C9DB-7E3B-AEF8BAD7A4E1}"/>
              </a:ext>
            </a:extLst>
          </p:cNvPr>
          <p:cNvSpPr txBox="1"/>
          <p:nvPr/>
        </p:nvSpPr>
        <p:spPr>
          <a:xfrm>
            <a:off x="877752" y="665736"/>
            <a:ext cx="7212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</p:spTree>
    <p:extLst>
      <p:ext uri="{BB962C8B-B14F-4D97-AF65-F5344CB8AC3E}">
        <p14:creationId xmlns:p14="http://schemas.microsoft.com/office/powerpoint/2010/main" val="114640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Kép 19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CD7DB6EC-6FA4-E372-5900-8A3F185CD2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095"/>
          <a:stretch/>
        </p:blipFill>
        <p:spPr>
          <a:xfrm>
            <a:off x="2759949" y="3277223"/>
            <a:ext cx="3250868" cy="12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Cím 3">
            <a:extLst>
              <a:ext uri="{FF2B5EF4-FFF2-40B4-BE49-F238E27FC236}">
                <a16:creationId xmlns:a16="http://schemas.microsoft.com/office/drawing/2014/main" id="{CBD58DB1-2115-3D60-5A8C-1D951F28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924" y="1296962"/>
            <a:ext cx="9345848" cy="188676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hu-HU" sz="4800" b="1" cap="all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Kapcsolattartás</a:t>
            </a:r>
            <a:br>
              <a:rPr lang="hu-HU" sz="4800" b="1" cap="all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</a:br>
            <a:r>
              <a:rPr lang="hu-HU" sz="4800" b="1" cap="all" spc="150" dirty="0">
                <a:solidFill>
                  <a:srgbClr val="948D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&amp;</a:t>
            </a:r>
            <a:r>
              <a:rPr lang="hu-HU" sz="4800" b="1" cap="all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közös munka </a:t>
            </a:r>
          </a:p>
        </p:txBody>
      </p:sp>
      <p:pic>
        <p:nvPicPr>
          <p:cNvPr id="6" name="Kép 5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6AD43D87-0196-D0AB-6D93-7036F31BB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pic>
        <p:nvPicPr>
          <p:cNvPr id="1026" name="Picture 2" descr="Discord's Branding Guidelines">
            <a:extLst>
              <a:ext uri="{FF2B5EF4-FFF2-40B4-BE49-F238E27FC236}">
                <a16:creationId xmlns:a16="http://schemas.microsoft.com/office/drawing/2014/main" id="{541A1892-48E5-3821-4DEE-5DDA4B018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816" y="3322549"/>
            <a:ext cx="1612034" cy="1224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Tartalom helye 17" descr="A képen Betűtípus, Grafika, képernyőkép, embléma látható&#10;&#10;Automatikusan generált leírás">
            <a:extLst>
              <a:ext uri="{FF2B5EF4-FFF2-40B4-BE49-F238E27FC236}">
                <a16:creationId xmlns:a16="http://schemas.microsoft.com/office/drawing/2014/main" id="{1ED5A8F7-25F2-C65A-7074-176112CA5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08"/>
          <a:stretch/>
        </p:blipFill>
        <p:spPr>
          <a:xfrm>
            <a:off x="585961" y="3284507"/>
            <a:ext cx="1455644" cy="1260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Tartalom helye 17" descr="A képen Betűtípus, Grafika, képernyőkép, embléma látható&#10;&#10;Automatikusan generált leírás">
            <a:extLst>
              <a:ext uri="{FF2B5EF4-FFF2-40B4-BE49-F238E27FC236}">
                <a16:creationId xmlns:a16="http://schemas.microsoft.com/office/drawing/2014/main" id="{7D71400A-A1DB-2C8C-6208-2E591982A3B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7"/>
          <a:stretch/>
        </p:blipFill>
        <p:spPr>
          <a:xfrm>
            <a:off x="348898" y="4620225"/>
            <a:ext cx="1702038" cy="46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Discord logo and symbol, meaning, history, PNG">
            <a:extLst>
              <a:ext uri="{FF2B5EF4-FFF2-40B4-BE49-F238E27FC236}">
                <a16:creationId xmlns:a16="http://schemas.microsoft.com/office/drawing/2014/main" id="{ABEA90E4-E341-8ED6-05BC-3B626669E9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14"/>
          <a:stretch/>
        </p:blipFill>
        <p:spPr bwMode="auto">
          <a:xfrm>
            <a:off x="6312359" y="3838747"/>
            <a:ext cx="2501624" cy="20309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Kép 14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A2BDC551-1C41-37D7-5C8F-FD8CA5F693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329" b="-1852"/>
          <a:stretch/>
        </p:blipFill>
        <p:spPr>
          <a:xfrm>
            <a:off x="2944652" y="4583875"/>
            <a:ext cx="2881462" cy="5595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Kép 15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7D12B2DB-5052-D745-3BCA-6233E81C84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33" y="-128009"/>
            <a:ext cx="3909060" cy="1085850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AE941B4D-F21D-9658-B75C-DBF7E1C0D5C6}"/>
              </a:ext>
            </a:extLst>
          </p:cNvPr>
          <p:cNvSpPr txBox="1"/>
          <p:nvPr/>
        </p:nvSpPr>
        <p:spPr>
          <a:xfrm>
            <a:off x="877752" y="665736"/>
            <a:ext cx="7212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</p:spTree>
    <p:extLst>
      <p:ext uri="{BB962C8B-B14F-4D97-AF65-F5344CB8AC3E}">
        <p14:creationId xmlns:p14="http://schemas.microsoft.com/office/powerpoint/2010/main" val="257044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960</TotalTime>
  <Words>426</Words>
  <Application>Microsoft Office PowerPoint</Application>
  <PresentationFormat>Diavetítés a képernyőre (4:3 oldalarány)</PresentationFormat>
  <Paragraphs>166</Paragraphs>
  <Slides>19</Slides>
  <Notes>19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8" baseType="lpstr">
      <vt:lpstr>Arial</vt:lpstr>
      <vt:lpstr>Baloo Chettan 2</vt:lpstr>
      <vt:lpstr>Baloo Tamma 2</vt:lpstr>
      <vt:lpstr>Baloo Tamma 2 ExtraBold</vt:lpstr>
      <vt:lpstr>Calibri</vt:lpstr>
      <vt:lpstr>Calibri Light</vt:lpstr>
      <vt:lpstr>Century Gothic</vt:lpstr>
      <vt:lpstr>Wingdings 2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munkamegosztás</vt:lpstr>
      <vt:lpstr>Kapcsolattartás &amp; közös munka </vt:lpstr>
      <vt:lpstr>PowerPoint-bemutató</vt:lpstr>
      <vt:lpstr>Statisztikák &amp; Munkaórák</vt:lpstr>
      <vt:lpstr>PowerPoint-bemutató</vt:lpstr>
      <vt:lpstr>PowerPoint-bemutató</vt:lpstr>
      <vt:lpstr>PowerPoint-bemutató</vt:lpstr>
      <vt:lpstr>PowerPoint-bemutató</vt:lpstr>
      <vt:lpstr>PowerPoint-bemutató</vt:lpstr>
      <vt:lpstr>Webes felület (ÚJ!) 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Bemutatkozik:</dc:title>
  <dc:creator>Dávid Tóth</dc:creator>
  <cp:lastModifiedBy>Dávid Tóth</cp:lastModifiedBy>
  <cp:revision>86</cp:revision>
  <dcterms:created xsi:type="dcterms:W3CDTF">2024-01-16T17:59:05Z</dcterms:created>
  <dcterms:modified xsi:type="dcterms:W3CDTF">2024-02-23T21:46:50Z</dcterms:modified>
</cp:coreProperties>
</file>